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45"/>
  </p:handoutMasterIdLst>
  <p:sldIdLst>
    <p:sldId id="450" r:id="rId5"/>
    <p:sldId id="679" r:id="rId6"/>
    <p:sldId id="712" r:id="rId8"/>
    <p:sldId id="620" r:id="rId9"/>
    <p:sldId id="621" r:id="rId10"/>
    <p:sldId id="622" r:id="rId11"/>
    <p:sldId id="623" r:id="rId12"/>
    <p:sldId id="624" r:id="rId13"/>
    <p:sldId id="713" r:id="rId14"/>
    <p:sldId id="648" r:id="rId15"/>
    <p:sldId id="404" r:id="rId16"/>
    <p:sldId id="711" r:id="rId17"/>
    <p:sldId id="752" r:id="rId18"/>
    <p:sldId id="714" r:id="rId19"/>
    <p:sldId id="715" r:id="rId20"/>
    <p:sldId id="716" r:id="rId21"/>
    <p:sldId id="717" r:id="rId22"/>
    <p:sldId id="718" r:id="rId23"/>
    <p:sldId id="425" r:id="rId24"/>
    <p:sldId id="660" r:id="rId25"/>
    <p:sldId id="719" r:id="rId26"/>
    <p:sldId id="655" r:id="rId27"/>
    <p:sldId id="656" r:id="rId28"/>
    <p:sldId id="657" r:id="rId29"/>
    <p:sldId id="658" r:id="rId30"/>
    <p:sldId id="663" r:id="rId31"/>
    <p:sldId id="664" r:id="rId32"/>
    <p:sldId id="720" r:id="rId33"/>
    <p:sldId id="665" r:id="rId34"/>
    <p:sldId id="669" r:id="rId35"/>
    <p:sldId id="686" r:id="rId36"/>
    <p:sldId id="687" r:id="rId37"/>
    <p:sldId id="721" r:id="rId38"/>
    <p:sldId id="722" r:id="rId39"/>
    <p:sldId id="723" r:id="rId40"/>
    <p:sldId id="724" r:id="rId41"/>
    <p:sldId id="725" r:id="rId42"/>
    <p:sldId id="726" r:id="rId43"/>
    <p:sldId id="727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18E"/>
    <a:srgbClr val="D7E4BD"/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3279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8" name="矩形 7">
            <a:hlinkClick r:id="rId5" action="ppaction://hlinksldjump"/>
          </p:cNvPr>
          <p:cNvSpPr/>
          <p:nvPr userDrawn="1"/>
        </p:nvSpPr>
        <p:spPr>
          <a:xfrm>
            <a:off x="520096" y="-266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25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  电磁现象 电磁波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19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4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7.xml"/><Relationship Id="rId12" Type="http://schemas.openxmlformats.org/officeDocument/2006/relationships/slide" Target="slide21.xml"/><Relationship Id="rId11" Type="http://schemas.openxmlformats.org/officeDocument/2006/relationships/slide" Target="slide11.xml"/><Relationship Id="rId10" Type="http://schemas.openxmlformats.org/officeDocument/2006/relationships/slide" Target="slide2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8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0.xml"/><Relationship Id="rId2" Type="http://schemas.openxmlformats.org/officeDocument/2006/relationships/image" Target="NULL" TargetMode="Externa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10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slide" Target="slide10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1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slide" Target="slide19.xml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image" Target="NULL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8.xml"/><Relationship Id="rId3" Type="http://schemas.openxmlformats.org/officeDocument/2006/relationships/slide" Target="slide26.xml"/><Relationship Id="rId2" Type="http://schemas.openxmlformats.org/officeDocument/2006/relationships/image" Target="../media/image4.tiff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7.png"/><Relationship Id="rId2" Type="http://schemas.openxmlformats.org/officeDocument/2006/relationships/image" Target="NULL" TargetMode="Externa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NULL" TargetMode="Externa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tiff"/><Relationship Id="rId2" Type="http://schemas.openxmlformats.org/officeDocument/2006/relationships/image" Target="NULL" TargetMode="External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tiff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png"/><Relationship Id="rId2" Type="http://schemas.openxmlformats.org/officeDocument/2006/relationships/image" Target="NULL" TargetMode="Externa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097405" y="598805"/>
            <a:ext cx="92614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电磁现象 电磁波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63985" y="2026920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15" y="3831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63985" y="3559810"/>
            <a:ext cx="6904355" cy="828040"/>
            <a:chOff x="4509" y="5746"/>
            <a:chExt cx="10873" cy="1304"/>
          </a:xfrm>
        </p:grpSpPr>
        <p:grpSp>
          <p:nvGrpSpPr>
            <p:cNvPr id="3081" name="组合 4"/>
            <p:cNvGrpSpPr/>
            <p:nvPr userDrawn="1"/>
          </p:nvGrpSpPr>
          <p:grpSpPr>
            <a:xfrm>
              <a:off x="4509" y="5746"/>
              <a:ext cx="10873" cy="1304"/>
              <a:chOff x="5246" y="3834"/>
              <a:chExt cx="10176" cy="1304"/>
            </a:xfrm>
          </p:grpSpPr>
          <p:sp>
            <p:nvSpPr>
              <p:cNvPr id="2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4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文本框 18">
              <a:hlinkClick r:id="rId7" action="ppaction://hlinksldjump"/>
            </p:cNvPr>
            <p:cNvSpPr txBox="1"/>
            <p:nvPr/>
          </p:nvSpPr>
          <p:spPr>
            <a:xfrm>
              <a:off x="7051" y="5911"/>
              <a:ext cx="77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63985" y="5671820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78">
            <a:hlinkClick r:id="rId4" action="ppaction://hlinksldjump"/>
          </p:cNvPr>
          <p:cNvSpPr txBox="1"/>
          <p:nvPr/>
        </p:nvSpPr>
        <p:spPr>
          <a:xfrm>
            <a:off x="3971290" y="2926715"/>
            <a:ext cx="21729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78">
            <a:hlinkClick r:id="rId11" action="ppaction://hlinksldjump"/>
          </p:cNvPr>
          <p:cNvSpPr txBox="1"/>
          <p:nvPr/>
        </p:nvSpPr>
        <p:spPr>
          <a:xfrm>
            <a:off x="6898640" y="2937510"/>
            <a:ext cx="2114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     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>
            <a:hlinkClick r:id="rId7" action="ppaction://hlinksldjump"/>
          </p:cNvPr>
          <p:cNvSpPr txBox="1"/>
          <p:nvPr/>
        </p:nvSpPr>
        <p:spPr>
          <a:xfrm>
            <a:off x="3699510" y="4485640"/>
            <a:ext cx="685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实验一  探究通电螺线管外部的磁场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hlinkClick r:id="rId12" action="ppaction://hlinksldjump"/>
          </p:cNvPr>
          <p:cNvSpPr txBox="1"/>
          <p:nvPr/>
        </p:nvSpPr>
        <p:spPr>
          <a:xfrm>
            <a:off x="3699510" y="5054600"/>
            <a:ext cx="696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实验二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探究产生感应电流的条件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MainIdea"/>
          <p:cNvSpPr/>
          <p:nvPr/>
        </p:nvSpPr>
        <p:spPr>
          <a:xfrm>
            <a:off x="5020310" y="3023235"/>
            <a:ext cx="905510" cy="1620520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</a:t>
            </a:r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磁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现象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电磁波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5913755" y="1018540"/>
            <a:ext cx="3991610" cy="1440180"/>
            <a:chOff x="11196" y="9028"/>
            <a:chExt cx="6286" cy="2268"/>
          </a:xfrm>
        </p:grpSpPr>
        <p:sp>
          <p:nvSpPr>
            <p:cNvPr id="99" name="MMConnector"/>
            <p:cNvSpPr/>
            <p:nvPr/>
          </p:nvSpPr>
          <p:spPr>
            <a:xfrm flipV="1">
              <a:off x="11196" y="9028"/>
              <a:ext cx="2211" cy="2268"/>
            </a:xfrm>
            <a:custGeom>
              <a:avLst/>
              <a:gdLst/>
              <a:ahLst/>
              <a:cxnLst/>
              <a:rect l="0" t="0" r="0" b="0"/>
              <a:pathLst>
                <a:path w="900209" h="639819">
                  <a:moveTo>
                    <a:pt x="-179992" y="-232875"/>
                  </a:moveTo>
                  <a:cubicBezTo>
                    <a:pt x="-193696" y="-246255"/>
                    <a:pt x="-211609" y="-245625"/>
                    <a:pt x="-221496" y="-234842"/>
                  </a:cubicBezTo>
                  <a:cubicBezTo>
                    <a:pt x="-231384" y="-224059"/>
                    <a:pt x="-230173" y="-206486"/>
                    <a:pt x="-215947" y="-193664"/>
                  </a:cubicBezTo>
                  <a:cubicBezTo>
                    <a:pt x="-203020" y="-182014"/>
                    <a:pt x="-190094" y="-170364"/>
                    <a:pt x="-177392" y="-158400"/>
                  </a:cubicBezTo>
                  <a:cubicBezTo>
                    <a:pt x="-164689" y="-146437"/>
                    <a:pt x="-152210" y="-134160"/>
                    <a:pt x="-139848" y="-121724"/>
                  </a:cubicBezTo>
                  <a:cubicBezTo>
                    <a:pt x="-127486" y="-109288"/>
                    <a:pt x="-115241" y="-96693"/>
                    <a:pt x="-103092" y="-83962"/>
                  </a:cubicBezTo>
                  <a:cubicBezTo>
                    <a:pt x="-90943" y="-71230"/>
                    <a:pt x="-78890" y="-58363"/>
                    <a:pt x="-66887" y="-45413"/>
                  </a:cubicBezTo>
                  <a:cubicBezTo>
                    <a:pt x="-54884" y="-32462"/>
                    <a:pt x="-42931" y="-19429"/>
                    <a:pt x="-30987" y="-6353"/>
                  </a:cubicBezTo>
                  <a:cubicBezTo>
                    <a:pt x="-19042" y="6722"/>
                    <a:pt x="-7107" y="19840"/>
                    <a:pt x="4864" y="32956"/>
                  </a:cubicBezTo>
                  <a:cubicBezTo>
                    <a:pt x="16834" y="46072"/>
                    <a:pt x="28840" y="59186"/>
                    <a:pt x="40923" y="72257"/>
                  </a:cubicBezTo>
                  <a:cubicBezTo>
                    <a:pt x="53007" y="85327"/>
                    <a:pt x="65169" y="98353"/>
                    <a:pt x="77455" y="111289"/>
                  </a:cubicBezTo>
                  <a:cubicBezTo>
                    <a:pt x="89740" y="124224"/>
                    <a:pt x="102148" y="137070"/>
                    <a:pt x="114723" y="149774"/>
                  </a:cubicBezTo>
                  <a:cubicBezTo>
                    <a:pt x="127298" y="162479"/>
                    <a:pt x="140040" y="175043"/>
                    <a:pt x="152993" y="187410"/>
                  </a:cubicBezTo>
                  <a:cubicBezTo>
                    <a:pt x="165945" y="199777"/>
                    <a:pt x="179108" y="211947"/>
                    <a:pt x="192522" y="223856"/>
                  </a:cubicBezTo>
                  <a:cubicBezTo>
                    <a:pt x="205935" y="235765"/>
                    <a:pt x="219600" y="247414"/>
                    <a:pt x="233550" y="258730"/>
                  </a:cubicBezTo>
                  <a:cubicBezTo>
                    <a:pt x="247501" y="270045"/>
                    <a:pt x="261737" y="281028"/>
                    <a:pt x="276284" y="291598"/>
                  </a:cubicBezTo>
                  <a:cubicBezTo>
                    <a:pt x="290831" y="302168"/>
                    <a:pt x="305690" y="312325"/>
                    <a:pt x="320871" y="321986"/>
                  </a:cubicBezTo>
                  <a:cubicBezTo>
                    <a:pt x="336053" y="331646"/>
                    <a:pt x="351558" y="340809"/>
                    <a:pt x="367376" y="349392"/>
                  </a:cubicBezTo>
                  <a:cubicBezTo>
                    <a:pt x="383193" y="357974"/>
                    <a:pt x="399323" y="365977"/>
                    <a:pt x="415751" y="373324"/>
                  </a:cubicBezTo>
                  <a:cubicBezTo>
                    <a:pt x="432178" y="380672"/>
                    <a:pt x="448903" y="387366"/>
                    <a:pt x="465828" y="393351"/>
                  </a:cubicBezTo>
                  <a:cubicBezTo>
                    <a:pt x="482754" y="399336"/>
                    <a:pt x="499879" y="404614"/>
                    <a:pt x="517325" y="409152"/>
                  </a:cubicBezTo>
                  <a:cubicBezTo>
                    <a:pt x="534771" y="413691"/>
                    <a:pt x="552537" y="417491"/>
                    <a:pt x="569876" y="420566"/>
                  </a:cubicBezTo>
                  <a:cubicBezTo>
                    <a:pt x="587216" y="423641"/>
                    <a:pt x="604129" y="425990"/>
                    <a:pt x="623087" y="427600"/>
                  </a:cubicBezTo>
                  <a:cubicBezTo>
                    <a:pt x="642045" y="429211"/>
                    <a:pt x="663047" y="430082"/>
                    <a:pt x="676580" y="430417"/>
                  </a:cubicBezTo>
                  <a:cubicBezTo>
                    <a:pt x="690113" y="430753"/>
                    <a:pt x="696177" y="430551"/>
                    <a:pt x="702240" y="430350"/>
                  </a:cubicBezTo>
                  <a:cubicBezTo>
                    <a:pt x="704974" y="430259"/>
                    <a:pt x="706800" y="428640"/>
                    <a:pt x="706800" y="426550"/>
                  </a:cubicBezTo>
                  <a:cubicBezTo>
                    <a:pt x="706800" y="424460"/>
                    <a:pt x="704976" y="422769"/>
                    <a:pt x="702240" y="422750"/>
                  </a:cubicBezTo>
                  <a:cubicBezTo>
                    <a:pt x="696230" y="422709"/>
                    <a:pt x="690221" y="422668"/>
                    <a:pt x="676879" y="421804"/>
                  </a:cubicBezTo>
                  <a:cubicBezTo>
                    <a:pt x="663537" y="420940"/>
                    <a:pt x="642864" y="419253"/>
                    <a:pt x="624277" y="416925"/>
                  </a:cubicBezTo>
                  <a:cubicBezTo>
                    <a:pt x="605690" y="414597"/>
                    <a:pt x="589190" y="411627"/>
                    <a:pt x="572330" y="407938"/>
                  </a:cubicBezTo>
                  <a:cubicBezTo>
                    <a:pt x="555470" y="404249"/>
                    <a:pt x="538250" y="399839"/>
                    <a:pt x="521401" y="394730"/>
                  </a:cubicBezTo>
                  <a:cubicBezTo>
                    <a:pt x="504553" y="389622"/>
                    <a:pt x="488076" y="383814"/>
                    <a:pt x="471842" y="377333"/>
                  </a:cubicBezTo>
                  <a:cubicBezTo>
                    <a:pt x="455608" y="370852"/>
                    <a:pt x="439617" y="363699"/>
                    <a:pt x="423950" y="355927"/>
                  </a:cubicBezTo>
                  <a:cubicBezTo>
                    <a:pt x="408283" y="348155"/>
                    <a:pt x="392942" y="339765"/>
                    <a:pt x="377927" y="330825"/>
                  </a:cubicBezTo>
                  <a:cubicBezTo>
                    <a:pt x="362912" y="321884"/>
                    <a:pt x="348225" y="312394"/>
                    <a:pt x="333863" y="302429"/>
                  </a:cubicBezTo>
                  <a:cubicBezTo>
                    <a:pt x="319502" y="292464"/>
                    <a:pt x="305467" y="282025"/>
                    <a:pt x="291738" y="271186"/>
                  </a:cubicBezTo>
                  <a:cubicBezTo>
                    <a:pt x="278009" y="260348"/>
                    <a:pt x="264585" y="249111"/>
                    <a:pt x="251436" y="237546"/>
                  </a:cubicBezTo>
                  <a:cubicBezTo>
                    <a:pt x="238288" y="225981"/>
                    <a:pt x="225413" y="214088"/>
                    <a:pt x="212775" y="201931"/>
                  </a:cubicBezTo>
                  <a:cubicBezTo>
                    <a:pt x="200136" y="189775"/>
                    <a:pt x="187733" y="177355"/>
                    <a:pt x="175523" y="164727"/>
                  </a:cubicBezTo>
                  <a:cubicBezTo>
                    <a:pt x="163313" y="152100"/>
                    <a:pt x="151295" y="139266"/>
                    <a:pt x="139424" y="126275"/>
                  </a:cubicBezTo>
                  <a:cubicBezTo>
                    <a:pt x="127553" y="113283"/>
                    <a:pt x="115829" y="100135"/>
                    <a:pt x="104205" y="86874"/>
                  </a:cubicBezTo>
                  <a:cubicBezTo>
                    <a:pt x="92581" y="73614"/>
                    <a:pt x="81057" y="60240"/>
                    <a:pt x="69587" y="46795"/>
                  </a:cubicBezTo>
                  <a:cubicBezTo>
                    <a:pt x="58117" y="33349"/>
                    <a:pt x="46699" y="19832"/>
                    <a:pt x="35288" y="6280"/>
                  </a:cubicBezTo>
                  <a:cubicBezTo>
                    <a:pt x="23876" y="-7272"/>
                    <a:pt x="12471" y="-20858"/>
                    <a:pt x="1023" y="-34441"/>
                  </a:cubicBezTo>
                  <a:cubicBezTo>
                    <a:pt x="-10426" y="-48023"/>
                    <a:pt x="-21916" y="-61603"/>
                    <a:pt x="-33497" y="-75143"/>
                  </a:cubicBezTo>
                  <a:cubicBezTo>
                    <a:pt x="-45077" y="-88683"/>
                    <a:pt x="-56746" y="-102183"/>
                    <a:pt x="-68561" y="-115597"/>
                  </a:cubicBezTo>
                  <a:cubicBezTo>
                    <a:pt x="-80377" y="-129011"/>
                    <a:pt x="-92337" y="-142339"/>
                    <a:pt x="-104467" y="-155558"/>
                  </a:cubicBezTo>
                  <a:cubicBezTo>
                    <a:pt x="-116597" y="-168776"/>
                    <a:pt x="-128897" y="-181885"/>
                    <a:pt x="-141512" y="-194753"/>
                  </a:cubicBezTo>
                  <a:cubicBezTo>
                    <a:pt x="-154128" y="-207621"/>
                    <a:pt x="-167060" y="-220248"/>
                    <a:pt x="-179992" y="-23287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0" name="MainTopic"/>
            <p:cNvSpPr/>
            <p:nvPr/>
          </p:nvSpPr>
          <p:spPr>
            <a:xfrm>
              <a:off x="12912" y="9270"/>
              <a:ext cx="4570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三种磁现象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166745" y="4486910"/>
            <a:ext cx="2600960" cy="732790"/>
            <a:chOff x="4949" y="7371"/>
            <a:chExt cx="4096" cy="1154"/>
          </a:xfrm>
        </p:grpSpPr>
        <p:sp>
          <p:nvSpPr>
            <p:cNvPr id="109" name="MMConnector"/>
            <p:cNvSpPr/>
            <p:nvPr/>
          </p:nvSpPr>
          <p:spPr>
            <a:xfrm>
              <a:off x="7571" y="7371"/>
              <a:ext cx="1474" cy="1134"/>
            </a:xfrm>
            <a:custGeom>
              <a:avLst/>
              <a:gdLst/>
              <a:ahLst/>
              <a:cxnLst/>
              <a:rect l="0" t="0" r="0" b="0"/>
              <a:pathLst>
                <a:path w="855667" h="401959">
                  <a:moveTo>
                    <a:pt x="167431" y="-94344"/>
                  </a:moveTo>
                  <a:cubicBezTo>
                    <a:pt x="183867" y="-104175"/>
                    <a:pt x="188267" y="-121326"/>
                    <a:pt x="180565" y="-133764"/>
                  </a:cubicBezTo>
                  <a:cubicBezTo>
                    <a:pt x="172863" y="-146202"/>
                    <a:pt x="155375" y="-150173"/>
                    <a:pt x="139423" y="-139574"/>
                  </a:cubicBezTo>
                  <a:cubicBezTo>
                    <a:pt x="124444" y="-129622"/>
                    <a:pt x="109466" y="-119671"/>
                    <a:pt x="94682" y="-109512"/>
                  </a:cubicBezTo>
                  <a:cubicBezTo>
                    <a:pt x="79898" y="-99353"/>
                    <a:pt x="65308" y="-88988"/>
                    <a:pt x="50816" y="-78538"/>
                  </a:cubicBezTo>
                  <a:cubicBezTo>
                    <a:pt x="36323" y="-68089"/>
                    <a:pt x="21929" y="-57556"/>
                    <a:pt x="7610" y="-46972"/>
                  </a:cubicBezTo>
                  <a:cubicBezTo>
                    <a:pt x="-6710" y="-36388"/>
                    <a:pt x="-20955" y="-25754"/>
                    <a:pt x="-35170" y="-15125"/>
                  </a:cubicBezTo>
                  <a:cubicBezTo>
                    <a:pt x="-49385" y="-4495"/>
                    <a:pt x="-63571" y="6129"/>
                    <a:pt x="-77767" y="16698"/>
                  </a:cubicBezTo>
                  <a:cubicBezTo>
                    <a:pt x="-91964" y="27266"/>
                    <a:pt x="-106171" y="37780"/>
                    <a:pt x="-120432" y="48185"/>
                  </a:cubicBezTo>
                  <a:cubicBezTo>
                    <a:pt x="-134692" y="58591"/>
                    <a:pt x="-149004" y="68889"/>
                    <a:pt x="-163409" y="79024"/>
                  </a:cubicBezTo>
                  <a:cubicBezTo>
                    <a:pt x="-177814" y="89159"/>
                    <a:pt x="-192311" y="99131"/>
                    <a:pt x="-206936" y="108884"/>
                  </a:cubicBezTo>
                  <a:cubicBezTo>
                    <a:pt x="-221561" y="118637"/>
                    <a:pt x="-236315" y="128171"/>
                    <a:pt x="-251229" y="137425"/>
                  </a:cubicBezTo>
                  <a:cubicBezTo>
                    <a:pt x="-266143" y="146679"/>
                    <a:pt x="-281217" y="155654"/>
                    <a:pt x="-296476" y="164289"/>
                  </a:cubicBezTo>
                  <a:cubicBezTo>
                    <a:pt x="-311735" y="172923"/>
                    <a:pt x="-327178" y="181217"/>
                    <a:pt x="-342821" y="189111"/>
                  </a:cubicBezTo>
                  <a:cubicBezTo>
                    <a:pt x="-358464" y="197004"/>
                    <a:pt x="-374307" y="204496"/>
                    <a:pt x="-390352" y="211530"/>
                  </a:cubicBezTo>
                  <a:cubicBezTo>
                    <a:pt x="-406396" y="218564"/>
                    <a:pt x="-422642" y="225140"/>
                    <a:pt x="-439090" y="231208"/>
                  </a:cubicBezTo>
                  <a:cubicBezTo>
                    <a:pt x="-455538" y="237276"/>
                    <a:pt x="-472188" y="242835"/>
                    <a:pt x="-488984" y="247853"/>
                  </a:cubicBezTo>
                  <a:cubicBezTo>
                    <a:pt x="-505779" y="252870"/>
                    <a:pt x="-522721" y="257346"/>
                    <a:pt x="-539909" y="261244"/>
                  </a:cubicBezTo>
                  <a:cubicBezTo>
                    <a:pt x="-557097" y="265142"/>
                    <a:pt x="-574531" y="268463"/>
                    <a:pt x="-591688" y="271249"/>
                  </a:cubicBezTo>
                  <a:cubicBezTo>
                    <a:pt x="-608844" y="274035"/>
                    <a:pt x="-625723" y="276286"/>
                    <a:pt x="-644102" y="277834"/>
                  </a:cubicBezTo>
                  <a:cubicBezTo>
                    <a:pt x="-662481" y="279382"/>
                    <a:pt x="-682361" y="280228"/>
                    <a:pt x="-702240" y="281074"/>
                  </a:cubicBezTo>
                  <a:cubicBezTo>
                    <a:pt x="-704974" y="281190"/>
                    <a:pt x="-706800" y="282910"/>
                    <a:pt x="-706800" y="285000"/>
                  </a:cubicBezTo>
                  <a:cubicBezTo>
                    <a:pt x="-706800" y="287090"/>
                    <a:pt x="-704976" y="288928"/>
                    <a:pt x="-702240" y="288926"/>
                  </a:cubicBezTo>
                  <a:cubicBezTo>
                    <a:pt x="-682143" y="288916"/>
                    <a:pt x="-662047" y="288906"/>
                    <a:pt x="-643390" y="288181"/>
                  </a:cubicBezTo>
                  <a:cubicBezTo>
                    <a:pt x="-624733" y="287457"/>
                    <a:pt x="-607517" y="286017"/>
                    <a:pt x="-589967" y="284025"/>
                  </a:cubicBezTo>
                  <a:cubicBezTo>
                    <a:pt x="-572417" y="282033"/>
                    <a:pt x="-554534" y="279490"/>
                    <a:pt x="-536845" y="276347"/>
                  </a:cubicBezTo>
                  <a:cubicBezTo>
                    <a:pt x="-519156" y="273204"/>
                    <a:pt x="-501661" y="269462"/>
                    <a:pt x="-484270" y="265152"/>
                  </a:cubicBezTo>
                  <a:cubicBezTo>
                    <a:pt x="-466879" y="260843"/>
                    <a:pt x="-449590" y="255966"/>
                    <a:pt x="-432472" y="250556"/>
                  </a:cubicBezTo>
                  <a:cubicBezTo>
                    <a:pt x="-415353" y="245147"/>
                    <a:pt x="-398405" y="239204"/>
                    <a:pt x="-381637" y="232781"/>
                  </a:cubicBezTo>
                  <a:cubicBezTo>
                    <a:pt x="-364869" y="226358"/>
                    <a:pt x="-348283" y="219455"/>
                    <a:pt x="-331887" y="212134"/>
                  </a:cubicBezTo>
                  <a:cubicBezTo>
                    <a:pt x="-315492" y="204814"/>
                    <a:pt x="-299288" y="197075"/>
                    <a:pt x="-283270" y="188987"/>
                  </a:cubicBezTo>
                  <a:cubicBezTo>
                    <a:pt x="-267252" y="180899"/>
                    <a:pt x="-251420" y="172460"/>
                    <a:pt x="-235759" y="163741"/>
                  </a:cubicBezTo>
                  <a:cubicBezTo>
                    <a:pt x="-220098" y="155022"/>
                    <a:pt x="-204608" y="146021"/>
                    <a:pt x="-189264" y="136808"/>
                  </a:cubicBezTo>
                  <a:cubicBezTo>
                    <a:pt x="-173920" y="127594"/>
                    <a:pt x="-158723" y="118166"/>
                    <a:pt x="-143643" y="108590"/>
                  </a:cubicBezTo>
                  <a:cubicBezTo>
                    <a:pt x="-128563" y="99014"/>
                    <a:pt x="-113600" y="89288"/>
                    <a:pt x="-98721" y="79475"/>
                  </a:cubicBezTo>
                  <a:cubicBezTo>
                    <a:pt x="-83842" y="69662"/>
                    <a:pt x="-69046" y="59762"/>
                    <a:pt x="-54300" y="49833"/>
                  </a:cubicBezTo>
                  <a:cubicBezTo>
                    <a:pt x="-39553" y="39903"/>
                    <a:pt x="-24855" y="29945"/>
                    <a:pt x="-10172" y="20013"/>
                  </a:cubicBezTo>
                  <a:cubicBezTo>
                    <a:pt x="4512" y="10082"/>
                    <a:pt x="19181" y="176"/>
                    <a:pt x="33872" y="-9643"/>
                  </a:cubicBezTo>
                  <a:cubicBezTo>
                    <a:pt x="48563" y="-19461"/>
                    <a:pt x="63276" y="-29192"/>
                    <a:pt x="78032" y="-38805"/>
                  </a:cubicBezTo>
                  <a:cubicBezTo>
                    <a:pt x="92789" y="-48417"/>
                    <a:pt x="107590" y="-57910"/>
                    <a:pt x="122497" y="-67146"/>
                  </a:cubicBezTo>
                  <a:cubicBezTo>
                    <a:pt x="137404" y="-76383"/>
                    <a:pt x="152417" y="-85363"/>
                    <a:pt x="167431" y="-9434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0" name="MainTopic"/>
            <p:cNvSpPr/>
            <p:nvPr/>
          </p:nvSpPr>
          <p:spPr>
            <a:xfrm>
              <a:off x="4949" y="7504"/>
              <a:ext cx="1427" cy="10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658745" y="1819910"/>
            <a:ext cx="3331210" cy="2260600"/>
            <a:chOff x="4262" y="3058"/>
            <a:chExt cx="5246" cy="3560"/>
          </a:xfrm>
        </p:grpSpPr>
        <p:sp>
          <p:nvSpPr>
            <p:cNvPr id="112" name="MMConnector"/>
            <p:cNvSpPr/>
            <p:nvPr/>
          </p:nvSpPr>
          <p:spPr>
            <a:xfrm>
              <a:off x="7614" y="4809"/>
              <a:ext cx="1894" cy="1809"/>
            </a:xfrm>
            <a:custGeom>
              <a:avLst/>
              <a:gdLst/>
              <a:ahLst/>
              <a:cxnLst/>
              <a:rect l="0" t="0" r="0" b="0"/>
              <a:pathLst>
                <a:path w="879731" h="525050">
                  <a:moveTo>
                    <a:pt x="161124" y="185969"/>
                  </a:moveTo>
                  <a:cubicBezTo>
                    <a:pt x="175840" y="198227"/>
                    <a:pt x="193652" y="196173"/>
                    <a:pt x="202654" y="184640"/>
                  </a:cubicBezTo>
                  <a:cubicBezTo>
                    <a:pt x="211655" y="173107"/>
                    <a:pt x="209091" y="155639"/>
                    <a:pt x="193858" y="144031"/>
                  </a:cubicBezTo>
                  <a:cubicBezTo>
                    <a:pt x="179986" y="133460"/>
                    <a:pt x="166115" y="122889"/>
                    <a:pt x="152413" y="112024"/>
                  </a:cubicBezTo>
                  <a:cubicBezTo>
                    <a:pt x="138712" y="101159"/>
                    <a:pt x="125181" y="89999"/>
                    <a:pt x="111732" y="78695"/>
                  </a:cubicBezTo>
                  <a:cubicBezTo>
                    <a:pt x="98284" y="67390"/>
                    <a:pt x="84918" y="55941"/>
                    <a:pt x="71612" y="44374"/>
                  </a:cubicBezTo>
                  <a:cubicBezTo>
                    <a:pt x="58306" y="32807"/>
                    <a:pt x="45060" y="21123"/>
                    <a:pt x="31829" y="9378"/>
                  </a:cubicBezTo>
                  <a:cubicBezTo>
                    <a:pt x="18599" y="-2366"/>
                    <a:pt x="5385" y="-14171"/>
                    <a:pt x="-7852" y="-25986"/>
                  </a:cubicBezTo>
                  <a:cubicBezTo>
                    <a:pt x="-21090" y="-37802"/>
                    <a:pt x="-34352" y="-49629"/>
                    <a:pt x="-47681" y="-61416"/>
                  </a:cubicBezTo>
                  <a:cubicBezTo>
                    <a:pt x="-61009" y="-73203"/>
                    <a:pt x="-74404" y="-84950"/>
                    <a:pt x="-87907" y="-96603"/>
                  </a:cubicBezTo>
                  <a:cubicBezTo>
                    <a:pt x="-101410" y="-108256"/>
                    <a:pt x="-115022" y="-119815"/>
                    <a:pt x="-128784" y="-131223"/>
                  </a:cubicBezTo>
                  <a:cubicBezTo>
                    <a:pt x="-142546" y="-142631"/>
                    <a:pt x="-156457" y="-153888"/>
                    <a:pt x="-170557" y="-164931"/>
                  </a:cubicBezTo>
                  <a:cubicBezTo>
                    <a:pt x="-184657" y="-175974"/>
                    <a:pt x="-198945" y="-186803"/>
                    <a:pt x="-213456" y="-197350"/>
                  </a:cubicBezTo>
                  <a:cubicBezTo>
                    <a:pt x="-227967" y="-207897"/>
                    <a:pt x="-242700" y="-218161"/>
                    <a:pt x="-257682" y="-228070"/>
                  </a:cubicBezTo>
                  <a:cubicBezTo>
                    <a:pt x="-272663" y="-237978"/>
                    <a:pt x="-287893" y="-247530"/>
                    <a:pt x="-303387" y="-256649"/>
                  </a:cubicBezTo>
                  <a:cubicBezTo>
                    <a:pt x="-318880" y="-265767"/>
                    <a:pt x="-334636" y="-274452"/>
                    <a:pt x="-350655" y="-282627"/>
                  </a:cubicBezTo>
                  <a:cubicBezTo>
                    <a:pt x="-366673" y="-290801"/>
                    <a:pt x="-382952" y="-298466"/>
                    <a:pt x="-399481" y="-305550"/>
                  </a:cubicBezTo>
                  <a:cubicBezTo>
                    <a:pt x="-416011" y="-312634"/>
                    <a:pt x="-432789" y="-319139"/>
                    <a:pt x="-449762" y="-325008"/>
                  </a:cubicBezTo>
                  <a:cubicBezTo>
                    <a:pt x="-466735" y="-330877"/>
                    <a:pt x="-483902" y="-336110"/>
                    <a:pt x="-501292" y="-340676"/>
                  </a:cubicBezTo>
                  <a:cubicBezTo>
                    <a:pt x="-518682" y="-345241"/>
                    <a:pt x="-536294" y="-349139"/>
                    <a:pt x="-553789" y="-352352"/>
                  </a:cubicBezTo>
                  <a:cubicBezTo>
                    <a:pt x="-571284" y="-355566"/>
                    <a:pt x="-588662" y="-358096"/>
                    <a:pt x="-606930" y="-359979"/>
                  </a:cubicBezTo>
                  <a:cubicBezTo>
                    <a:pt x="-625198" y="-361862"/>
                    <a:pt x="-644356" y="-363098"/>
                    <a:pt x="-660390" y="-363636"/>
                  </a:cubicBezTo>
                  <a:cubicBezTo>
                    <a:pt x="-676423" y="-364173"/>
                    <a:pt x="-689331" y="-364011"/>
                    <a:pt x="-702240" y="-363850"/>
                  </a:cubicBezTo>
                  <a:cubicBezTo>
                    <a:pt x="-704976" y="-363816"/>
                    <a:pt x="-706800" y="-362140"/>
                    <a:pt x="-706800" y="-360050"/>
                  </a:cubicBezTo>
                  <a:cubicBezTo>
                    <a:pt x="-706800" y="-357960"/>
                    <a:pt x="-704975" y="-356334"/>
                    <a:pt x="-702240" y="-356250"/>
                  </a:cubicBezTo>
                  <a:cubicBezTo>
                    <a:pt x="-689465" y="-355856"/>
                    <a:pt x="-676691" y="-355461"/>
                    <a:pt x="-660895" y="-354246"/>
                  </a:cubicBezTo>
                  <a:cubicBezTo>
                    <a:pt x="-645100" y="-353030"/>
                    <a:pt x="-626283" y="-350993"/>
                    <a:pt x="-608406" y="-348364"/>
                  </a:cubicBezTo>
                  <a:cubicBezTo>
                    <a:pt x="-590530" y="-345735"/>
                    <a:pt x="-573593" y="-342513"/>
                    <a:pt x="-556600" y="-338624"/>
                  </a:cubicBezTo>
                  <a:cubicBezTo>
                    <a:pt x="-539607" y="-334735"/>
                    <a:pt x="-522558" y="-330178"/>
                    <a:pt x="-505780" y="-324987"/>
                  </a:cubicBezTo>
                  <a:cubicBezTo>
                    <a:pt x="-489001" y="-319795"/>
                    <a:pt x="-472495" y="-313970"/>
                    <a:pt x="-456220" y="-307540"/>
                  </a:cubicBezTo>
                  <a:cubicBezTo>
                    <a:pt x="-439946" y="-301111"/>
                    <a:pt x="-423904" y="-294077"/>
                    <a:pt x="-408136" y="-286495"/>
                  </a:cubicBezTo>
                  <a:cubicBezTo>
                    <a:pt x="-392369" y="-278912"/>
                    <a:pt x="-376875" y="-270780"/>
                    <a:pt x="-361655" y="-262162"/>
                  </a:cubicBezTo>
                  <a:cubicBezTo>
                    <a:pt x="-346435" y="-253545"/>
                    <a:pt x="-331489" y="-244441"/>
                    <a:pt x="-316808" y="-234921"/>
                  </a:cubicBezTo>
                  <a:cubicBezTo>
                    <a:pt x="-302127" y="-225401"/>
                    <a:pt x="-287710" y="-215464"/>
                    <a:pt x="-273535" y="-205179"/>
                  </a:cubicBezTo>
                  <a:cubicBezTo>
                    <a:pt x="-259359" y="-194895"/>
                    <a:pt x="-245425" y="-184262"/>
                    <a:pt x="-231700" y="-173347"/>
                  </a:cubicBezTo>
                  <a:cubicBezTo>
                    <a:pt x="-217975" y="-162432"/>
                    <a:pt x="-204458" y="-151235"/>
                    <a:pt x="-191111" y="-139815"/>
                  </a:cubicBezTo>
                  <a:cubicBezTo>
                    <a:pt x="-177765" y="-128396"/>
                    <a:pt x="-164588" y="-116754"/>
                    <a:pt x="-151537" y="-104946"/>
                  </a:cubicBezTo>
                  <a:cubicBezTo>
                    <a:pt x="-138487" y="-93137"/>
                    <a:pt x="-125563" y="-81162"/>
                    <a:pt x="-112721" y="-69070"/>
                  </a:cubicBezTo>
                  <a:cubicBezTo>
                    <a:pt x="-99879" y="-56979"/>
                    <a:pt x="-87118" y="-44771"/>
                    <a:pt x="-74392" y="-32495"/>
                  </a:cubicBezTo>
                  <a:cubicBezTo>
                    <a:pt x="-61666" y="-20218"/>
                    <a:pt x="-48975" y="-7872"/>
                    <a:pt x="-36270" y="4496"/>
                  </a:cubicBezTo>
                  <a:cubicBezTo>
                    <a:pt x="-23566" y="16865"/>
                    <a:pt x="-10849" y="29257"/>
                    <a:pt x="1927" y="41628"/>
                  </a:cubicBezTo>
                  <a:cubicBezTo>
                    <a:pt x="14703" y="54000"/>
                    <a:pt x="27538" y="66351"/>
                    <a:pt x="40486" y="78629"/>
                  </a:cubicBezTo>
                  <a:cubicBezTo>
                    <a:pt x="53433" y="90908"/>
                    <a:pt x="66492" y="103115"/>
                    <a:pt x="79688" y="115221"/>
                  </a:cubicBezTo>
                  <a:cubicBezTo>
                    <a:pt x="92884" y="127327"/>
                    <a:pt x="106217" y="139333"/>
                    <a:pt x="119813" y="151107"/>
                  </a:cubicBezTo>
                  <a:cubicBezTo>
                    <a:pt x="133408" y="162882"/>
                    <a:pt x="147266" y="174425"/>
                    <a:pt x="161124" y="18596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3" name="MainTopic"/>
            <p:cNvSpPr/>
            <p:nvPr/>
          </p:nvSpPr>
          <p:spPr>
            <a:xfrm>
              <a:off x="4262" y="3058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磁现象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36990" y="4198620"/>
            <a:ext cx="1433830" cy="815975"/>
            <a:chOff x="14666" y="5222"/>
            <a:chExt cx="2258" cy="1285"/>
          </a:xfrm>
        </p:grpSpPr>
        <p:sp>
          <p:nvSpPr>
            <p:cNvPr id="119" name="MMConnector"/>
            <p:cNvSpPr/>
            <p:nvPr/>
          </p:nvSpPr>
          <p:spPr>
            <a:xfrm>
              <a:off x="14666" y="6065"/>
              <a:ext cx="604" cy="44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20" name="SubTopic"/>
            <p:cNvSpPr/>
            <p:nvPr/>
          </p:nvSpPr>
          <p:spPr>
            <a:xfrm>
              <a:off x="14874" y="5222"/>
              <a:ext cx="2050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工作原理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936990" y="4676775"/>
            <a:ext cx="1662430" cy="493395"/>
            <a:chOff x="14666" y="5975"/>
            <a:chExt cx="2618" cy="777"/>
          </a:xfrm>
        </p:grpSpPr>
        <p:sp>
          <p:nvSpPr>
            <p:cNvPr id="124" name="MMConnector"/>
            <p:cNvSpPr/>
            <p:nvPr/>
          </p:nvSpPr>
          <p:spPr>
            <a:xfrm>
              <a:off x="14666" y="6441"/>
              <a:ext cx="604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25" name="SubTopic"/>
            <p:cNvSpPr/>
            <p:nvPr/>
          </p:nvSpPr>
          <p:spPr>
            <a:xfrm>
              <a:off x="14874" y="5975"/>
              <a:ext cx="2410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能量转化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687195" y="3430905"/>
            <a:ext cx="1671320" cy="1891030"/>
            <a:chOff x="2619" y="5821"/>
            <a:chExt cx="2632" cy="2978"/>
          </a:xfrm>
        </p:grpSpPr>
        <p:sp>
          <p:nvSpPr>
            <p:cNvPr id="127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rect l="0" t="0" r="0" b="0"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28" name="SubTopic"/>
            <p:cNvSpPr/>
            <p:nvPr/>
          </p:nvSpPr>
          <p:spPr>
            <a:xfrm>
              <a:off x="2619" y="5821"/>
              <a:ext cx="175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基本性质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705610" y="1079500"/>
            <a:ext cx="1155700" cy="1398905"/>
            <a:chOff x="2744" y="1892"/>
            <a:chExt cx="1820" cy="2203"/>
          </a:xfrm>
        </p:grpSpPr>
        <p:sp>
          <p:nvSpPr>
            <p:cNvPr id="130" name="MMConnector"/>
            <p:cNvSpPr/>
            <p:nvPr/>
          </p:nvSpPr>
          <p:spPr>
            <a:xfrm>
              <a:off x="3960" y="3041"/>
              <a:ext cx="604" cy="1054"/>
            </a:xfrm>
            <a:custGeom>
              <a:avLst/>
              <a:gdLst/>
              <a:ahLst/>
              <a:cxnLst/>
              <a:rect l="0" t="0" r="0" b="0"/>
              <a:pathLst>
                <a:path w="250800" h="305900" fill="none">
                  <a:moveTo>
                    <a:pt x="125400" y="152950"/>
                  </a:moveTo>
                  <a:cubicBezTo>
                    <a:pt x="-9596" y="152950"/>
                    <a:pt x="30750" y="-152950"/>
                    <a:pt x="-125400" y="-1529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1" name="SubTopic"/>
            <p:cNvSpPr/>
            <p:nvPr/>
          </p:nvSpPr>
          <p:spPr>
            <a:xfrm>
              <a:off x="2744" y="1892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705610" y="1557655"/>
            <a:ext cx="1155700" cy="681355"/>
            <a:chOff x="2744" y="2645"/>
            <a:chExt cx="1820" cy="1073"/>
          </a:xfrm>
        </p:grpSpPr>
        <p:sp>
          <p:nvSpPr>
            <p:cNvPr id="133" name="MMConnector"/>
            <p:cNvSpPr/>
            <p:nvPr/>
          </p:nvSpPr>
          <p:spPr>
            <a:xfrm>
              <a:off x="3960" y="3418"/>
              <a:ext cx="604" cy="301"/>
            </a:xfrm>
            <a:custGeom>
              <a:avLst/>
              <a:gdLst/>
              <a:ahLst/>
              <a:cxnLst/>
              <a:rect l="0" t="0" r="0" b="0"/>
              <a:pathLst>
                <a:path w="250800" h="87400" fill="none">
                  <a:moveTo>
                    <a:pt x="125400" y="43700"/>
                  </a:moveTo>
                  <a:cubicBezTo>
                    <a:pt x="14816" y="43700"/>
                    <a:pt x="-26210" y="-43700"/>
                    <a:pt x="-125400" y="-437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2744" y="2645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04215" y="2035810"/>
            <a:ext cx="2157095" cy="986790"/>
            <a:chOff x="1167" y="3398"/>
            <a:chExt cx="3397" cy="1554"/>
          </a:xfrm>
        </p:grpSpPr>
        <p:sp>
          <p:nvSpPr>
            <p:cNvPr id="136" name="MMConnector"/>
            <p:cNvSpPr/>
            <p:nvPr/>
          </p:nvSpPr>
          <p:spPr>
            <a:xfrm>
              <a:off x="3960" y="4030"/>
              <a:ext cx="604" cy="923"/>
            </a:xfrm>
            <a:custGeom>
              <a:avLst/>
              <a:gdLst/>
              <a:ahLst/>
              <a:cxnLst/>
              <a:rect l="0" t="0" r="0" b="0"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7" name="SubTopic"/>
            <p:cNvSpPr/>
            <p:nvPr/>
          </p:nvSpPr>
          <p:spPr>
            <a:xfrm>
              <a:off x="1167" y="3398"/>
              <a:ext cx="2541" cy="1093"/>
            </a:xfrm>
            <a:custGeom>
              <a:avLst/>
              <a:gdLst>
                <a:gd name="rtl" fmla="*/ 54150 w 623200"/>
                <a:gd name="rtt" fmla="*/ 26030 h 317300"/>
                <a:gd name="rtr" fmla="*/ 570950 w 623200"/>
                <a:gd name="rtb" fmla="*/ 299630 h 317300"/>
              </a:gdLst>
              <a:ahLst/>
              <a:cxnLst/>
              <a:rect l="rtl" t="rtt" r="rtr" b="rtb"/>
              <a:pathLst>
                <a:path w="623200" h="3173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623200" h="317300" fill="none">
                  <a:moveTo>
                    <a:pt x="0" y="317300"/>
                  </a:moveTo>
                  <a:lnTo>
                    <a:pt x="6232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磁极间的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相互作用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202180" y="3909060"/>
            <a:ext cx="1156335" cy="1174115"/>
            <a:chOff x="3430" y="6574"/>
            <a:chExt cx="1821" cy="1849"/>
          </a:xfrm>
        </p:grpSpPr>
        <p:sp>
          <p:nvSpPr>
            <p:cNvPr id="139" name="MMConnector"/>
            <p:cNvSpPr/>
            <p:nvPr/>
          </p:nvSpPr>
          <p:spPr>
            <a:xfrm>
              <a:off x="4647" y="7605"/>
              <a:ext cx="604" cy="818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0" name="SubTopic"/>
            <p:cNvSpPr/>
            <p:nvPr/>
          </p:nvSpPr>
          <p:spPr>
            <a:xfrm>
              <a:off x="3430" y="6574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016760" y="4625975"/>
            <a:ext cx="1341755" cy="493395"/>
            <a:chOff x="3138" y="7703"/>
            <a:chExt cx="2113" cy="777"/>
          </a:xfrm>
        </p:grpSpPr>
        <p:sp>
          <p:nvSpPr>
            <p:cNvPr id="142" name="MMConnector"/>
            <p:cNvSpPr/>
            <p:nvPr/>
          </p:nvSpPr>
          <p:spPr>
            <a:xfrm>
              <a:off x="4647" y="8170"/>
              <a:ext cx="604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3" name="SubTopic"/>
            <p:cNvSpPr/>
            <p:nvPr/>
          </p:nvSpPr>
          <p:spPr>
            <a:xfrm>
              <a:off x="3138" y="770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磁感线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016760" y="5400675"/>
            <a:ext cx="1341755" cy="1153160"/>
            <a:chOff x="3138" y="8923"/>
            <a:chExt cx="2113" cy="1816"/>
          </a:xfrm>
        </p:grpSpPr>
        <p:sp>
          <p:nvSpPr>
            <p:cNvPr id="145" name="MMConnector"/>
            <p:cNvSpPr/>
            <p:nvPr/>
          </p:nvSpPr>
          <p:spPr>
            <a:xfrm>
              <a:off x="4647" y="8923"/>
              <a:ext cx="604" cy="1817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3138" y="9209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6140" y="5343525"/>
            <a:ext cx="1342390" cy="753110"/>
            <a:chOff x="1326" y="8833"/>
            <a:chExt cx="2114" cy="1186"/>
          </a:xfrm>
        </p:grpSpPr>
        <p:sp>
          <p:nvSpPr>
            <p:cNvPr id="190" name="MMConnector"/>
            <p:cNvSpPr/>
            <p:nvPr/>
          </p:nvSpPr>
          <p:spPr>
            <a:xfrm>
              <a:off x="2836" y="9643"/>
              <a:ext cx="604" cy="37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91" name="SubTopic"/>
            <p:cNvSpPr/>
            <p:nvPr/>
          </p:nvSpPr>
          <p:spPr>
            <a:xfrm>
              <a:off x="1326" y="883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磁偏角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866140" y="5821680"/>
            <a:ext cx="1342390" cy="513715"/>
            <a:chOff x="1326" y="9586"/>
            <a:chExt cx="2114" cy="809"/>
          </a:xfrm>
        </p:grpSpPr>
        <p:sp>
          <p:nvSpPr>
            <p:cNvPr id="194" name="MMConnector"/>
            <p:cNvSpPr/>
            <p:nvPr/>
          </p:nvSpPr>
          <p:spPr>
            <a:xfrm>
              <a:off x="2836" y="10019"/>
              <a:ext cx="604" cy="37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95" name="SubTopic"/>
            <p:cNvSpPr/>
            <p:nvPr/>
          </p:nvSpPr>
          <p:spPr>
            <a:xfrm>
              <a:off x="1326" y="9586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指南针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1052195" y="4387215"/>
            <a:ext cx="1156335" cy="753110"/>
            <a:chOff x="1619" y="7327"/>
            <a:chExt cx="1821" cy="1186"/>
          </a:xfrm>
        </p:grpSpPr>
        <p:sp>
          <p:nvSpPr>
            <p:cNvPr id="197" name="MMConnector"/>
            <p:cNvSpPr/>
            <p:nvPr/>
          </p:nvSpPr>
          <p:spPr>
            <a:xfrm>
              <a:off x="2836" y="8137"/>
              <a:ext cx="604" cy="37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98" name="SubTopic"/>
            <p:cNvSpPr/>
            <p:nvPr/>
          </p:nvSpPr>
          <p:spPr>
            <a:xfrm>
              <a:off x="1619" y="7327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465455" y="4865370"/>
            <a:ext cx="1743075" cy="513715"/>
            <a:chOff x="695" y="8080"/>
            <a:chExt cx="2745" cy="809"/>
          </a:xfrm>
        </p:grpSpPr>
        <p:sp>
          <p:nvSpPr>
            <p:cNvPr id="200" name="MMConnector"/>
            <p:cNvSpPr/>
            <p:nvPr/>
          </p:nvSpPr>
          <p:spPr>
            <a:xfrm>
              <a:off x="2836" y="8513"/>
              <a:ext cx="604" cy="37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03" name="SubTopic"/>
            <p:cNvSpPr/>
            <p:nvPr/>
          </p:nvSpPr>
          <p:spPr>
            <a:xfrm>
              <a:off x="695" y="8080"/>
              <a:ext cx="180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假想曲线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6205220" y="2733040"/>
            <a:ext cx="2200910" cy="789305"/>
            <a:chOff x="9526" y="2835"/>
            <a:chExt cx="3466" cy="1243"/>
          </a:xfrm>
        </p:grpSpPr>
        <p:sp>
          <p:nvSpPr>
            <p:cNvPr id="205" name="MMConnector"/>
            <p:cNvSpPr/>
            <p:nvPr/>
          </p:nvSpPr>
          <p:spPr>
            <a:xfrm>
              <a:off x="9526" y="3568"/>
              <a:ext cx="2142" cy="510"/>
            </a:xfrm>
            <a:custGeom>
              <a:avLst/>
              <a:gdLst/>
              <a:ahLst/>
              <a:cxnLst/>
              <a:rect l="0" t="0" r="0" b="0"/>
              <a:pathLst>
                <a:path w="889838" h="580195">
                  <a:moveTo>
                    <a:pt x="-204798" y="167554"/>
                  </a:moveTo>
                  <a:cubicBezTo>
                    <a:pt x="-219531" y="179790"/>
                    <a:pt x="-221407" y="197325"/>
                    <a:pt x="-211947" y="208485"/>
                  </a:cubicBezTo>
                  <a:cubicBezTo>
                    <a:pt x="-202487" y="219645"/>
                    <a:pt x="-184609" y="220975"/>
                    <a:pt x="-170398" y="208136"/>
                  </a:cubicBezTo>
                  <a:cubicBezTo>
                    <a:pt x="-157001" y="196032"/>
                    <a:pt x="-143603" y="183928"/>
                    <a:pt x="-130495" y="171586"/>
                  </a:cubicBezTo>
                  <a:cubicBezTo>
                    <a:pt x="-117388" y="159245"/>
                    <a:pt x="-104570" y="146666"/>
                    <a:pt x="-91904" y="133982"/>
                  </a:cubicBezTo>
                  <a:cubicBezTo>
                    <a:pt x="-79239" y="121298"/>
                    <a:pt x="-66727" y="108509"/>
                    <a:pt x="-54344" y="95640"/>
                  </a:cubicBezTo>
                  <a:cubicBezTo>
                    <a:pt x="-41961" y="82770"/>
                    <a:pt x="-29706" y="69821"/>
                    <a:pt x="-17525" y="56842"/>
                  </a:cubicBezTo>
                  <a:cubicBezTo>
                    <a:pt x="-5343" y="43863"/>
                    <a:pt x="6764" y="30853"/>
                    <a:pt x="18845" y="17853"/>
                  </a:cubicBezTo>
                  <a:cubicBezTo>
                    <a:pt x="30926" y="4853"/>
                    <a:pt x="42980" y="-8138"/>
                    <a:pt x="55055" y="-21077"/>
                  </a:cubicBezTo>
                  <a:cubicBezTo>
                    <a:pt x="67131" y="-34016"/>
                    <a:pt x="79228" y="-46904"/>
                    <a:pt x="91394" y="-59698"/>
                  </a:cubicBezTo>
                  <a:cubicBezTo>
                    <a:pt x="103560" y="-72492"/>
                    <a:pt x="115796" y="-85191"/>
                    <a:pt x="128147" y="-97751"/>
                  </a:cubicBezTo>
                  <a:cubicBezTo>
                    <a:pt x="140499" y="-110311"/>
                    <a:pt x="152966" y="-122730"/>
                    <a:pt x="165595" y="-134959"/>
                  </a:cubicBezTo>
                  <a:cubicBezTo>
                    <a:pt x="178224" y="-147188"/>
                    <a:pt x="191015" y="-159227"/>
                    <a:pt x="204011" y="-171019"/>
                  </a:cubicBezTo>
                  <a:cubicBezTo>
                    <a:pt x="217006" y="-182812"/>
                    <a:pt x="230206" y="-194357"/>
                    <a:pt x="243650" y="-205594"/>
                  </a:cubicBezTo>
                  <a:cubicBezTo>
                    <a:pt x="257094" y="-216831"/>
                    <a:pt x="270781" y="-227759"/>
                    <a:pt x="284744" y="-238309"/>
                  </a:cubicBezTo>
                  <a:cubicBezTo>
                    <a:pt x="298706" y="-248860"/>
                    <a:pt x="312944" y="-259034"/>
                    <a:pt x="327478" y="-268758"/>
                  </a:cubicBezTo>
                  <a:cubicBezTo>
                    <a:pt x="342013" y="-278482"/>
                    <a:pt x="356844" y="-287756"/>
                    <a:pt x="371976" y="-296509"/>
                  </a:cubicBezTo>
                  <a:cubicBezTo>
                    <a:pt x="387109" y="-305262"/>
                    <a:pt x="402542" y="-313493"/>
                    <a:pt x="418275" y="-321137"/>
                  </a:cubicBezTo>
                  <a:cubicBezTo>
                    <a:pt x="434009" y="-328781"/>
                    <a:pt x="450044" y="-335838"/>
                    <a:pt x="466312" y="-342253"/>
                  </a:cubicBezTo>
                  <a:cubicBezTo>
                    <a:pt x="482580" y="-348668"/>
                    <a:pt x="499081" y="-354442"/>
                    <a:pt x="515916" y="-359547"/>
                  </a:cubicBezTo>
                  <a:cubicBezTo>
                    <a:pt x="532751" y="-364653"/>
                    <a:pt x="549919" y="-369089"/>
                    <a:pt x="566831" y="-372829"/>
                  </a:cubicBezTo>
                  <a:cubicBezTo>
                    <a:pt x="583742" y="-376569"/>
                    <a:pt x="600397" y="-379613"/>
                    <a:pt x="618739" y="-382042"/>
                  </a:cubicBezTo>
                  <a:cubicBezTo>
                    <a:pt x="637080" y="-384471"/>
                    <a:pt x="657108" y="-386286"/>
                    <a:pt x="671306" y="-387268"/>
                  </a:cubicBezTo>
                  <a:cubicBezTo>
                    <a:pt x="685504" y="-388250"/>
                    <a:pt x="693872" y="-388400"/>
                    <a:pt x="702240" y="-388550"/>
                  </a:cubicBezTo>
                  <a:cubicBezTo>
                    <a:pt x="704976" y="-388599"/>
                    <a:pt x="706800" y="-390260"/>
                    <a:pt x="706800" y="-392350"/>
                  </a:cubicBezTo>
                  <a:cubicBezTo>
                    <a:pt x="706800" y="-394440"/>
                    <a:pt x="704975" y="-396085"/>
                    <a:pt x="702240" y="-396150"/>
                  </a:cubicBezTo>
                  <a:cubicBezTo>
                    <a:pt x="693792" y="-396351"/>
                    <a:pt x="685343" y="-396552"/>
                    <a:pt x="670939" y="-396157"/>
                  </a:cubicBezTo>
                  <a:cubicBezTo>
                    <a:pt x="656535" y="-395761"/>
                    <a:pt x="636174" y="-394770"/>
                    <a:pt x="617455" y="-393079"/>
                  </a:cubicBezTo>
                  <a:cubicBezTo>
                    <a:pt x="598736" y="-391388"/>
                    <a:pt x="581659" y="-388999"/>
                    <a:pt x="564261" y="-385905"/>
                  </a:cubicBezTo>
                  <a:cubicBezTo>
                    <a:pt x="546862" y="-382811"/>
                    <a:pt x="529143" y="-379012"/>
                    <a:pt x="511706" y="-374508"/>
                  </a:cubicBezTo>
                  <a:cubicBezTo>
                    <a:pt x="494269" y="-370003"/>
                    <a:pt x="477115" y="-364793"/>
                    <a:pt x="460153" y="-358908"/>
                  </a:cubicBezTo>
                  <a:cubicBezTo>
                    <a:pt x="443191" y="-353022"/>
                    <a:pt x="426422" y="-346462"/>
                    <a:pt x="409927" y="-339281"/>
                  </a:cubicBezTo>
                  <a:cubicBezTo>
                    <a:pt x="393432" y="-332100"/>
                    <a:pt x="377210" y="-324297"/>
                    <a:pt x="361276" y="-315946"/>
                  </a:cubicBezTo>
                  <a:cubicBezTo>
                    <a:pt x="345341" y="-307594"/>
                    <a:pt x="329693" y="-298692"/>
                    <a:pt x="314340" y="-289321"/>
                  </a:cubicBezTo>
                  <a:cubicBezTo>
                    <a:pt x="298986" y="-279950"/>
                    <a:pt x="283927" y="-270109"/>
                    <a:pt x="269148" y="-259880"/>
                  </a:cubicBezTo>
                  <a:cubicBezTo>
                    <a:pt x="254369" y="-249650"/>
                    <a:pt x="239871" y="-239032"/>
                    <a:pt x="225629" y="-228101"/>
                  </a:cubicBezTo>
                  <a:cubicBezTo>
                    <a:pt x="211387" y="-217171"/>
                    <a:pt x="197400" y="-205929"/>
                    <a:pt x="183635" y="-194446"/>
                  </a:cubicBezTo>
                  <a:cubicBezTo>
                    <a:pt x="169869" y="-182963"/>
                    <a:pt x="156325" y="-171238"/>
                    <a:pt x="142963" y="-159336"/>
                  </a:cubicBezTo>
                  <a:cubicBezTo>
                    <a:pt x="129601" y="-147434"/>
                    <a:pt x="116420" y="-135353"/>
                    <a:pt x="103378" y="-123152"/>
                  </a:cubicBezTo>
                  <a:cubicBezTo>
                    <a:pt x="90337" y="-110951"/>
                    <a:pt x="77435" y="-98629"/>
                    <a:pt x="64628" y="-86239"/>
                  </a:cubicBezTo>
                  <a:cubicBezTo>
                    <a:pt x="51822" y="-73848"/>
                    <a:pt x="39111" y="-61389"/>
                    <a:pt x="26453" y="-48909"/>
                  </a:cubicBezTo>
                  <a:cubicBezTo>
                    <a:pt x="13794" y="-36430"/>
                    <a:pt x="1188" y="-23930"/>
                    <a:pt x="-11410" y="-11457"/>
                  </a:cubicBezTo>
                  <a:cubicBezTo>
                    <a:pt x="-24007" y="1015"/>
                    <a:pt x="-36596" y="13460"/>
                    <a:pt x="-49217" y="25833"/>
                  </a:cubicBezTo>
                  <a:cubicBezTo>
                    <a:pt x="-61838" y="38206"/>
                    <a:pt x="-74492" y="50507"/>
                    <a:pt x="-87223" y="62680"/>
                  </a:cubicBezTo>
                  <a:cubicBezTo>
                    <a:pt x="-99954" y="74854"/>
                    <a:pt x="-112762" y="86899"/>
                    <a:pt x="-125670" y="98792"/>
                  </a:cubicBezTo>
                  <a:cubicBezTo>
                    <a:pt x="-138578" y="110685"/>
                    <a:pt x="-151586" y="122425"/>
                    <a:pt x="-164791" y="133860"/>
                  </a:cubicBezTo>
                  <a:cubicBezTo>
                    <a:pt x="-177995" y="145295"/>
                    <a:pt x="-191396" y="156424"/>
                    <a:pt x="-204798" y="16755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206" name="MainTopic"/>
            <p:cNvSpPr/>
            <p:nvPr/>
          </p:nvSpPr>
          <p:spPr>
            <a:xfrm>
              <a:off x="11217" y="2835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电生磁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8608695" y="2325370"/>
            <a:ext cx="2533650" cy="1040765"/>
            <a:chOff x="13293" y="2046"/>
            <a:chExt cx="3990" cy="1639"/>
          </a:xfrm>
        </p:grpSpPr>
        <p:sp>
          <p:nvSpPr>
            <p:cNvPr id="208" name="MMConnector"/>
            <p:cNvSpPr/>
            <p:nvPr/>
          </p:nvSpPr>
          <p:spPr>
            <a:xfrm>
              <a:off x="13293" y="3007"/>
              <a:ext cx="604" cy="678"/>
            </a:xfrm>
            <a:custGeom>
              <a:avLst/>
              <a:gdLst/>
              <a:ahLst/>
              <a:cxnLst/>
              <a:rect l="0" t="0" r="0" b="0"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09" name="SubTopic"/>
            <p:cNvSpPr/>
            <p:nvPr/>
          </p:nvSpPr>
          <p:spPr>
            <a:xfrm>
              <a:off x="13556" y="2046"/>
              <a:ext cx="372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通电螺线管的磁场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8715375" y="2757805"/>
            <a:ext cx="2533650" cy="478155"/>
            <a:chOff x="13293" y="2799"/>
            <a:chExt cx="2493" cy="660"/>
          </a:xfrm>
        </p:grpSpPr>
        <p:sp>
          <p:nvSpPr>
            <p:cNvPr id="211" name="MMConnector"/>
            <p:cNvSpPr/>
            <p:nvPr/>
          </p:nvSpPr>
          <p:spPr>
            <a:xfrm>
              <a:off x="13293" y="3384"/>
              <a:ext cx="604" cy="75"/>
            </a:xfrm>
            <a:custGeom>
              <a:avLst/>
              <a:gdLst/>
              <a:ahLst/>
              <a:cxnLst/>
              <a:rect l="0" t="0" r="0" b="0"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2" name="SubTopic"/>
            <p:cNvSpPr/>
            <p:nvPr/>
          </p:nvSpPr>
          <p:spPr>
            <a:xfrm>
              <a:off x="13557" y="2799"/>
              <a:ext cx="222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安培定则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8608695" y="3266440"/>
            <a:ext cx="2688590" cy="902335"/>
            <a:chOff x="13293" y="3552"/>
            <a:chExt cx="3631" cy="1744"/>
          </a:xfrm>
        </p:grpSpPr>
        <p:sp>
          <p:nvSpPr>
            <p:cNvPr id="214" name="MMConnector"/>
            <p:cNvSpPr/>
            <p:nvPr/>
          </p:nvSpPr>
          <p:spPr>
            <a:xfrm>
              <a:off x="13293" y="3996"/>
              <a:ext cx="604" cy="1300"/>
            </a:xfrm>
            <a:custGeom>
              <a:avLst/>
              <a:gdLst/>
              <a:ahLst/>
              <a:cxnLst/>
              <a:rect l="0" t="0" r="0" b="0"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5" name="SubTopic"/>
            <p:cNvSpPr/>
            <p:nvPr/>
          </p:nvSpPr>
          <p:spPr>
            <a:xfrm>
              <a:off x="13558" y="3552"/>
              <a:ext cx="3366" cy="1093"/>
            </a:xfrm>
            <a:custGeom>
              <a:avLst/>
              <a:gdLst>
                <a:gd name="rtl" fmla="*/ 54150 w 866400"/>
                <a:gd name="rtt" fmla="*/ 26030 h 317300"/>
                <a:gd name="rtr" fmla="*/ 814150 w 866400"/>
                <a:gd name="rtb" fmla="*/ 299630 h 317300"/>
              </a:gdLst>
              <a:ahLst/>
              <a:cxnLst/>
              <a:rect l="rtl" t="rtt" r="rtr" b="rtb"/>
              <a:pathLst>
                <a:path w="866400" h="3173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866400" h="317300" fill="none">
                  <a:moveTo>
                    <a:pt x="0" y="317300"/>
                  </a:moveTo>
                  <a:lnTo>
                    <a:pt x="8664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 flipH="1">
            <a:off x="8098155" y="1819910"/>
            <a:ext cx="3044190" cy="1803400"/>
            <a:chOff x="2263" y="5821"/>
            <a:chExt cx="2988" cy="2979"/>
          </a:xfrm>
        </p:grpSpPr>
        <p:sp>
          <p:nvSpPr>
            <p:cNvPr id="217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rect l="0" t="0" r="0" b="0"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8" name="SubTopic"/>
            <p:cNvSpPr/>
            <p:nvPr/>
          </p:nvSpPr>
          <p:spPr>
            <a:xfrm>
              <a:off x="2263" y="5821"/>
              <a:ext cx="2111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电流的磁效应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5455920" y="4183380"/>
            <a:ext cx="3319780" cy="965200"/>
            <a:chOff x="8448" y="7068"/>
            <a:chExt cx="5228" cy="1520"/>
          </a:xfrm>
        </p:grpSpPr>
        <p:sp>
          <p:nvSpPr>
            <p:cNvPr id="97" name="MainTopic"/>
            <p:cNvSpPr/>
            <p:nvPr/>
          </p:nvSpPr>
          <p:spPr>
            <a:xfrm>
              <a:off x="10268" y="7618"/>
              <a:ext cx="3409" cy="971"/>
            </a:xfrm>
            <a:custGeom>
              <a:avLst/>
              <a:gdLst>
                <a:gd name="rtl" fmla="*/ 135280 w 1026000"/>
                <a:gd name="rtt" fmla="*/ 71440 h 463600"/>
                <a:gd name="rtr" fmla="*/ 887680 w 1026000"/>
                <a:gd name="rtb" fmla="*/ 405840 h 463600"/>
              </a:gdLst>
              <a:ahLst/>
              <a:cxnLst/>
              <a:rect l="rtl" t="rtt" r="rtr" b="rtb"/>
              <a:pathLst>
                <a:path w="1026000" h="4636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433200"/>
                  </a:lnTo>
                  <a:cubicBezTo>
                    <a:pt x="1026000" y="449981"/>
                    <a:pt x="1012381" y="463600"/>
                    <a:pt x="9956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l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电动机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和发电机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9" name="MMConnector"/>
            <p:cNvSpPr/>
            <p:nvPr/>
          </p:nvSpPr>
          <p:spPr>
            <a:xfrm flipH="1">
              <a:off x="8448" y="7068"/>
              <a:ext cx="999" cy="1020"/>
            </a:xfrm>
            <a:custGeom>
              <a:avLst/>
              <a:gdLst/>
              <a:ahLst/>
              <a:cxnLst/>
              <a:rect l="0" t="0" r="0" b="0"/>
              <a:pathLst>
                <a:path w="855667" h="401959">
                  <a:moveTo>
                    <a:pt x="167431" y="-94344"/>
                  </a:moveTo>
                  <a:cubicBezTo>
                    <a:pt x="183867" y="-104175"/>
                    <a:pt x="188267" y="-121326"/>
                    <a:pt x="180565" y="-133764"/>
                  </a:cubicBezTo>
                  <a:cubicBezTo>
                    <a:pt x="172863" y="-146202"/>
                    <a:pt x="155375" y="-150173"/>
                    <a:pt x="139423" y="-139574"/>
                  </a:cubicBezTo>
                  <a:cubicBezTo>
                    <a:pt x="124444" y="-129622"/>
                    <a:pt x="109466" y="-119671"/>
                    <a:pt x="94682" y="-109512"/>
                  </a:cubicBezTo>
                  <a:cubicBezTo>
                    <a:pt x="79898" y="-99353"/>
                    <a:pt x="65308" y="-88988"/>
                    <a:pt x="50816" y="-78538"/>
                  </a:cubicBezTo>
                  <a:cubicBezTo>
                    <a:pt x="36323" y="-68089"/>
                    <a:pt x="21929" y="-57556"/>
                    <a:pt x="7610" y="-46972"/>
                  </a:cubicBezTo>
                  <a:cubicBezTo>
                    <a:pt x="-6710" y="-36388"/>
                    <a:pt x="-20955" y="-25754"/>
                    <a:pt x="-35170" y="-15125"/>
                  </a:cubicBezTo>
                  <a:cubicBezTo>
                    <a:pt x="-49385" y="-4495"/>
                    <a:pt x="-63571" y="6129"/>
                    <a:pt x="-77767" y="16698"/>
                  </a:cubicBezTo>
                  <a:cubicBezTo>
                    <a:pt x="-91964" y="27266"/>
                    <a:pt x="-106171" y="37780"/>
                    <a:pt x="-120432" y="48185"/>
                  </a:cubicBezTo>
                  <a:cubicBezTo>
                    <a:pt x="-134692" y="58591"/>
                    <a:pt x="-149004" y="68889"/>
                    <a:pt x="-163409" y="79024"/>
                  </a:cubicBezTo>
                  <a:cubicBezTo>
                    <a:pt x="-177814" y="89159"/>
                    <a:pt x="-192311" y="99131"/>
                    <a:pt x="-206936" y="108884"/>
                  </a:cubicBezTo>
                  <a:cubicBezTo>
                    <a:pt x="-221561" y="118637"/>
                    <a:pt x="-236315" y="128171"/>
                    <a:pt x="-251229" y="137425"/>
                  </a:cubicBezTo>
                  <a:cubicBezTo>
                    <a:pt x="-266143" y="146679"/>
                    <a:pt x="-281217" y="155654"/>
                    <a:pt x="-296476" y="164289"/>
                  </a:cubicBezTo>
                  <a:cubicBezTo>
                    <a:pt x="-311735" y="172923"/>
                    <a:pt x="-327178" y="181217"/>
                    <a:pt x="-342821" y="189111"/>
                  </a:cubicBezTo>
                  <a:cubicBezTo>
                    <a:pt x="-358464" y="197004"/>
                    <a:pt x="-374307" y="204496"/>
                    <a:pt x="-390352" y="211530"/>
                  </a:cubicBezTo>
                  <a:cubicBezTo>
                    <a:pt x="-406396" y="218564"/>
                    <a:pt x="-422642" y="225140"/>
                    <a:pt x="-439090" y="231208"/>
                  </a:cubicBezTo>
                  <a:cubicBezTo>
                    <a:pt x="-455538" y="237276"/>
                    <a:pt x="-472188" y="242835"/>
                    <a:pt x="-488984" y="247853"/>
                  </a:cubicBezTo>
                  <a:cubicBezTo>
                    <a:pt x="-505779" y="252870"/>
                    <a:pt x="-522721" y="257346"/>
                    <a:pt x="-539909" y="261244"/>
                  </a:cubicBezTo>
                  <a:cubicBezTo>
                    <a:pt x="-557097" y="265142"/>
                    <a:pt x="-574531" y="268463"/>
                    <a:pt x="-591688" y="271249"/>
                  </a:cubicBezTo>
                  <a:cubicBezTo>
                    <a:pt x="-608844" y="274035"/>
                    <a:pt x="-625723" y="276286"/>
                    <a:pt x="-644102" y="277834"/>
                  </a:cubicBezTo>
                  <a:cubicBezTo>
                    <a:pt x="-662481" y="279382"/>
                    <a:pt x="-682361" y="280228"/>
                    <a:pt x="-702240" y="281074"/>
                  </a:cubicBezTo>
                  <a:cubicBezTo>
                    <a:pt x="-704974" y="281190"/>
                    <a:pt x="-706800" y="282910"/>
                    <a:pt x="-706800" y="285000"/>
                  </a:cubicBezTo>
                  <a:cubicBezTo>
                    <a:pt x="-706800" y="287090"/>
                    <a:pt x="-704976" y="288928"/>
                    <a:pt x="-702240" y="288926"/>
                  </a:cubicBezTo>
                  <a:cubicBezTo>
                    <a:pt x="-682143" y="288916"/>
                    <a:pt x="-662047" y="288906"/>
                    <a:pt x="-643390" y="288181"/>
                  </a:cubicBezTo>
                  <a:cubicBezTo>
                    <a:pt x="-624733" y="287457"/>
                    <a:pt x="-607517" y="286017"/>
                    <a:pt x="-589967" y="284025"/>
                  </a:cubicBezTo>
                  <a:cubicBezTo>
                    <a:pt x="-572417" y="282033"/>
                    <a:pt x="-554534" y="279490"/>
                    <a:pt x="-536845" y="276347"/>
                  </a:cubicBezTo>
                  <a:cubicBezTo>
                    <a:pt x="-519156" y="273204"/>
                    <a:pt x="-501661" y="269462"/>
                    <a:pt x="-484270" y="265152"/>
                  </a:cubicBezTo>
                  <a:cubicBezTo>
                    <a:pt x="-466879" y="260843"/>
                    <a:pt x="-449590" y="255966"/>
                    <a:pt x="-432472" y="250556"/>
                  </a:cubicBezTo>
                  <a:cubicBezTo>
                    <a:pt x="-415353" y="245147"/>
                    <a:pt x="-398405" y="239204"/>
                    <a:pt x="-381637" y="232781"/>
                  </a:cubicBezTo>
                  <a:cubicBezTo>
                    <a:pt x="-364869" y="226358"/>
                    <a:pt x="-348283" y="219455"/>
                    <a:pt x="-331887" y="212134"/>
                  </a:cubicBezTo>
                  <a:cubicBezTo>
                    <a:pt x="-315492" y="204814"/>
                    <a:pt x="-299288" y="197075"/>
                    <a:pt x="-283270" y="188987"/>
                  </a:cubicBezTo>
                  <a:cubicBezTo>
                    <a:pt x="-267252" y="180899"/>
                    <a:pt x="-251420" y="172460"/>
                    <a:pt x="-235759" y="163741"/>
                  </a:cubicBezTo>
                  <a:cubicBezTo>
                    <a:pt x="-220098" y="155022"/>
                    <a:pt x="-204608" y="146021"/>
                    <a:pt x="-189264" y="136808"/>
                  </a:cubicBezTo>
                  <a:cubicBezTo>
                    <a:pt x="-173920" y="127594"/>
                    <a:pt x="-158723" y="118166"/>
                    <a:pt x="-143643" y="108590"/>
                  </a:cubicBezTo>
                  <a:cubicBezTo>
                    <a:pt x="-128563" y="99014"/>
                    <a:pt x="-113600" y="89288"/>
                    <a:pt x="-98721" y="79475"/>
                  </a:cubicBezTo>
                  <a:cubicBezTo>
                    <a:pt x="-83842" y="69662"/>
                    <a:pt x="-69046" y="59762"/>
                    <a:pt x="-54300" y="49833"/>
                  </a:cubicBezTo>
                  <a:cubicBezTo>
                    <a:pt x="-39553" y="39903"/>
                    <a:pt x="-24855" y="29945"/>
                    <a:pt x="-10172" y="20013"/>
                  </a:cubicBezTo>
                  <a:cubicBezTo>
                    <a:pt x="4512" y="10082"/>
                    <a:pt x="19181" y="176"/>
                    <a:pt x="33872" y="-9643"/>
                  </a:cubicBezTo>
                  <a:cubicBezTo>
                    <a:pt x="48563" y="-19461"/>
                    <a:pt x="63276" y="-29192"/>
                    <a:pt x="78032" y="-38805"/>
                  </a:cubicBezTo>
                  <a:cubicBezTo>
                    <a:pt x="92789" y="-48417"/>
                    <a:pt x="107590" y="-57910"/>
                    <a:pt x="122497" y="-67146"/>
                  </a:cubicBezTo>
                  <a:cubicBezTo>
                    <a:pt x="137404" y="-76383"/>
                    <a:pt x="152417" y="-85363"/>
                    <a:pt x="167431" y="-9434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220" name="组合 219"/>
          <p:cNvGrpSpPr/>
          <p:nvPr/>
        </p:nvGrpSpPr>
        <p:grpSpPr>
          <a:xfrm flipH="1">
            <a:off x="4943475" y="4784725"/>
            <a:ext cx="3523615" cy="1430020"/>
            <a:chOff x="4221" y="7863"/>
            <a:chExt cx="5549" cy="2252"/>
          </a:xfrm>
        </p:grpSpPr>
        <p:sp>
          <p:nvSpPr>
            <p:cNvPr id="221" name="MMConnector"/>
            <p:cNvSpPr/>
            <p:nvPr/>
          </p:nvSpPr>
          <p:spPr>
            <a:xfrm>
              <a:off x="7783" y="7863"/>
              <a:ext cx="1987" cy="2252"/>
            </a:xfrm>
            <a:custGeom>
              <a:avLst/>
              <a:gdLst/>
              <a:ahLst/>
              <a:cxnLst/>
              <a:rect l="0" t="0" r="0" b="0"/>
              <a:pathLst>
                <a:path w="873542" h="653006">
                  <a:moveTo>
                    <a:pt x="197726" y="-187391"/>
                  </a:moveTo>
                  <a:cubicBezTo>
                    <a:pt x="211280" y="-200922"/>
                    <a:pt x="211555" y="-218551"/>
                    <a:pt x="201118" y="-228803"/>
                  </a:cubicBezTo>
                  <a:cubicBezTo>
                    <a:pt x="190680" y="-239055"/>
                    <a:pt x="172770" y="-238737"/>
                    <a:pt x="159773" y="-224671"/>
                  </a:cubicBezTo>
                  <a:cubicBezTo>
                    <a:pt x="147528" y="-211419"/>
                    <a:pt x="135284" y="-198167"/>
                    <a:pt x="123336" y="-184716"/>
                  </a:cubicBezTo>
                  <a:cubicBezTo>
                    <a:pt x="111388" y="-171265"/>
                    <a:pt x="99737" y="-157616"/>
                    <a:pt x="88237" y="-143883"/>
                  </a:cubicBezTo>
                  <a:cubicBezTo>
                    <a:pt x="76737" y="-130150"/>
                    <a:pt x="65388" y="-116332"/>
                    <a:pt x="54164" y="-102452"/>
                  </a:cubicBezTo>
                  <a:cubicBezTo>
                    <a:pt x="42940" y="-88572"/>
                    <a:pt x="31841" y="-74631"/>
                    <a:pt x="20811" y="-60669"/>
                  </a:cubicBezTo>
                  <a:cubicBezTo>
                    <a:pt x="9780" y="-46707"/>
                    <a:pt x="-1182" y="-32725"/>
                    <a:pt x="-12123" y="-18756"/>
                  </a:cubicBezTo>
                  <a:cubicBezTo>
                    <a:pt x="-23063" y="-4788"/>
                    <a:pt x="-33982" y="9167"/>
                    <a:pt x="-44929" y="23073"/>
                  </a:cubicBezTo>
                  <a:cubicBezTo>
                    <a:pt x="-55875" y="36980"/>
                    <a:pt x="-66848" y="50837"/>
                    <a:pt x="-77896" y="64610"/>
                  </a:cubicBezTo>
                  <a:cubicBezTo>
                    <a:pt x="-88944" y="78383"/>
                    <a:pt x="-100066" y="92070"/>
                    <a:pt x="-111311" y="105634"/>
                  </a:cubicBezTo>
                  <a:cubicBezTo>
                    <a:pt x="-122556" y="119197"/>
                    <a:pt x="-133922" y="132635"/>
                    <a:pt x="-145459" y="145905"/>
                  </a:cubicBezTo>
                  <a:cubicBezTo>
                    <a:pt x="-156995" y="159174"/>
                    <a:pt x="-168700" y="172275"/>
                    <a:pt x="-180622" y="185155"/>
                  </a:cubicBezTo>
                  <a:cubicBezTo>
                    <a:pt x="-192544" y="198036"/>
                    <a:pt x="-204681" y="210697"/>
                    <a:pt x="-217078" y="223079"/>
                  </a:cubicBezTo>
                  <a:cubicBezTo>
                    <a:pt x="-229476" y="235462"/>
                    <a:pt x="-242133" y="247566"/>
                    <a:pt x="-255091" y="259325"/>
                  </a:cubicBezTo>
                  <a:cubicBezTo>
                    <a:pt x="-268048" y="271084"/>
                    <a:pt x="-281305" y="282497"/>
                    <a:pt x="-294893" y="293491"/>
                  </a:cubicBezTo>
                  <a:cubicBezTo>
                    <a:pt x="-308481" y="304485"/>
                    <a:pt x="-322400" y="315059"/>
                    <a:pt x="-336670" y="325133"/>
                  </a:cubicBezTo>
                  <a:cubicBezTo>
                    <a:pt x="-350939" y="335208"/>
                    <a:pt x="-365560" y="344783"/>
                    <a:pt x="-380528" y="353778"/>
                  </a:cubicBezTo>
                  <a:cubicBezTo>
                    <a:pt x="-395497" y="362774"/>
                    <a:pt x="-410812" y="371191"/>
                    <a:pt x="-426474" y="378959"/>
                  </a:cubicBezTo>
                  <a:cubicBezTo>
                    <a:pt x="-442135" y="386726"/>
                    <a:pt x="-458142" y="393844"/>
                    <a:pt x="-474388" y="400258"/>
                  </a:cubicBezTo>
                  <a:cubicBezTo>
                    <a:pt x="-490634" y="406673"/>
                    <a:pt x="-507119" y="412384"/>
                    <a:pt x="-524033" y="417366"/>
                  </a:cubicBezTo>
                  <a:cubicBezTo>
                    <a:pt x="-540947" y="422349"/>
                    <a:pt x="-558291" y="426603"/>
                    <a:pt x="-575073" y="430119"/>
                  </a:cubicBezTo>
                  <a:cubicBezTo>
                    <a:pt x="-591855" y="433636"/>
                    <a:pt x="-608074" y="436415"/>
                    <a:pt x="-627121" y="438518"/>
                  </a:cubicBezTo>
                  <a:cubicBezTo>
                    <a:pt x="-646168" y="440622"/>
                    <a:pt x="-668041" y="442051"/>
                    <a:pt x="-679791" y="442715"/>
                  </a:cubicBezTo>
                  <a:cubicBezTo>
                    <a:pt x="-691540" y="443379"/>
                    <a:pt x="-693166" y="443277"/>
                    <a:pt x="-694792" y="443175"/>
                  </a:cubicBezTo>
                  <a:cubicBezTo>
                    <a:pt x="-697523" y="443004"/>
                    <a:pt x="-699352" y="444885"/>
                    <a:pt x="-699352" y="446975"/>
                  </a:cubicBezTo>
                  <a:cubicBezTo>
                    <a:pt x="-699352" y="449065"/>
                    <a:pt x="-697513" y="450493"/>
                    <a:pt x="-694792" y="450775"/>
                  </a:cubicBezTo>
                  <a:cubicBezTo>
                    <a:pt x="-693162" y="450944"/>
                    <a:pt x="-691532" y="451113"/>
                    <a:pt x="-679619" y="450921"/>
                  </a:cubicBezTo>
                  <a:cubicBezTo>
                    <a:pt x="-667706" y="450729"/>
                    <a:pt x="-645511" y="450175"/>
                    <a:pt x="-626102" y="448818"/>
                  </a:cubicBezTo>
                  <a:cubicBezTo>
                    <a:pt x="-606694" y="447462"/>
                    <a:pt x="-590072" y="445302"/>
                    <a:pt x="-572817" y="442407"/>
                  </a:cubicBezTo>
                  <a:cubicBezTo>
                    <a:pt x="-555562" y="439512"/>
                    <a:pt x="-537674" y="435881"/>
                    <a:pt x="-520160" y="431480"/>
                  </a:cubicBezTo>
                  <a:cubicBezTo>
                    <a:pt x="-502645" y="427078"/>
                    <a:pt x="-485504" y="421904"/>
                    <a:pt x="-468556" y="415990"/>
                  </a:cubicBezTo>
                  <a:cubicBezTo>
                    <a:pt x="-451608" y="410075"/>
                    <a:pt x="-434853" y="403420"/>
                    <a:pt x="-418412" y="396075"/>
                  </a:cubicBezTo>
                  <a:cubicBezTo>
                    <a:pt x="-401971" y="388731"/>
                    <a:pt x="-385846" y="380697"/>
                    <a:pt x="-370051" y="372050"/>
                  </a:cubicBezTo>
                  <a:cubicBezTo>
                    <a:pt x="-354256" y="363404"/>
                    <a:pt x="-338793" y="354144"/>
                    <a:pt x="-323676" y="344360"/>
                  </a:cubicBezTo>
                  <a:cubicBezTo>
                    <a:pt x="-308559" y="334575"/>
                    <a:pt x="-293790" y="324265"/>
                    <a:pt x="-279355" y="313518"/>
                  </a:cubicBezTo>
                  <a:cubicBezTo>
                    <a:pt x="-264921" y="302772"/>
                    <a:pt x="-250823" y="291590"/>
                    <a:pt x="-237036" y="280055"/>
                  </a:cubicBezTo>
                  <a:cubicBezTo>
                    <a:pt x="-223248" y="268520"/>
                    <a:pt x="-209771" y="256632"/>
                    <a:pt x="-196569" y="244468"/>
                  </a:cubicBezTo>
                  <a:cubicBezTo>
                    <a:pt x="-183367" y="232303"/>
                    <a:pt x="-170440" y="219861"/>
                    <a:pt x="-157746" y="207209"/>
                  </a:cubicBezTo>
                  <a:cubicBezTo>
                    <a:pt x="-145052" y="194556"/>
                    <a:pt x="-132591" y="181691"/>
                    <a:pt x="-120319" y="168673"/>
                  </a:cubicBezTo>
                  <a:cubicBezTo>
                    <a:pt x="-108047" y="155655"/>
                    <a:pt x="-95963" y="142483"/>
                    <a:pt x="-84023" y="129207"/>
                  </a:cubicBezTo>
                  <a:cubicBezTo>
                    <a:pt x="-72082" y="115930"/>
                    <a:pt x="-60285" y="102551"/>
                    <a:pt x="-48586" y="89112"/>
                  </a:cubicBezTo>
                  <a:cubicBezTo>
                    <a:pt x="-36886" y="75674"/>
                    <a:pt x="-25285" y="62176"/>
                    <a:pt x="-13737" y="48662"/>
                  </a:cubicBezTo>
                  <a:cubicBezTo>
                    <a:pt x="-2188" y="35148"/>
                    <a:pt x="9307" y="21617"/>
                    <a:pt x="20793" y="8109"/>
                  </a:cubicBezTo>
                  <a:cubicBezTo>
                    <a:pt x="32279" y="-5398"/>
                    <a:pt x="43756" y="-18882"/>
                    <a:pt x="55266" y="-32303"/>
                  </a:cubicBezTo>
                  <a:cubicBezTo>
                    <a:pt x="66776" y="-45723"/>
                    <a:pt x="78320" y="-59081"/>
                    <a:pt x="89944" y="-72328"/>
                  </a:cubicBezTo>
                  <a:cubicBezTo>
                    <a:pt x="101568" y="-85574"/>
                    <a:pt x="113272" y="-98708"/>
                    <a:pt x="125081" y="-111709"/>
                  </a:cubicBezTo>
                  <a:cubicBezTo>
                    <a:pt x="136890" y="-124709"/>
                    <a:pt x="148803" y="-137575"/>
                    <a:pt x="160928" y="-150166"/>
                  </a:cubicBezTo>
                  <a:cubicBezTo>
                    <a:pt x="173053" y="-162758"/>
                    <a:pt x="185390" y="-175074"/>
                    <a:pt x="197726" y="-18739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222" name="MainTopic"/>
            <p:cNvSpPr/>
            <p:nvPr/>
          </p:nvSpPr>
          <p:spPr>
            <a:xfrm>
              <a:off x="4221" y="8774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电磁波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674735" y="5104130"/>
            <a:ext cx="1433830" cy="815975"/>
            <a:chOff x="14666" y="5222"/>
            <a:chExt cx="2258" cy="1285"/>
          </a:xfrm>
        </p:grpSpPr>
        <p:sp>
          <p:nvSpPr>
            <p:cNvPr id="224" name="MMConnector"/>
            <p:cNvSpPr/>
            <p:nvPr/>
          </p:nvSpPr>
          <p:spPr>
            <a:xfrm>
              <a:off x="14666" y="6065"/>
              <a:ext cx="604" cy="44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25" name="SubTopic"/>
            <p:cNvSpPr/>
            <p:nvPr/>
          </p:nvSpPr>
          <p:spPr>
            <a:xfrm>
              <a:off x="14874" y="5222"/>
              <a:ext cx="2050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74735" y="5582285"/>
            <a:ext cx="1517650" cy="490855"/>
            <a:chOff x="14666" y="5975"/>
            <a:chExt cx="2618" cy="777"/>
          </a:xfrm>
        </p:grpSpPr>
        <p:sp>
          <p:nvSpPr>
            <p:cNvPr id="227" name="MMConnector"/>
            <p:cNvSpPr/>
            <p:nvPr/>
          </p:nvSpPr>
          <p:spPr>
            <a:xfrm>
              <a:off x="14666" y="6441"/>
              <a:ext cx="604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28" name="SubTopic"/>
            <p:cNvSpPr/>
            <p:nvPr/>
          </p:nvSpPr>
          <p:spPr>
            <a:xfrm>
              <a:off x="14874" y="5975"/>
              <a:ext cx="2410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bldLvl="0" animBg="1"/>
      <p:bldP spid="9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8515" y="1748156"/>
            <a:ext cx="1067822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一、电磁现象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磁体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磁体有吸铁性和指向性。可以吸引铁、钴、镍等物质，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磁体的这种性质叫作磁性。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定义：磁体上磁性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的部分叫作磁极。指南的那个磁极叫作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极，又叫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极，指北的那个磁极叫作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极，又叫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磁极间的相互作用：同名磁极相互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，异名磁极相互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2372" y="4084320"/>
            <a:ext cx="11403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218029" y="581686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98534" y="4084319"/>
            <a:ext cx="706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0225" y="4622184"/>
            <a:ext cx="682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2792" y="51789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排斥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5024" y="5178969"/>
            <a:ext cx="1649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吸引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304655" y="2072005"/>
            <a:ext cx="2094230" cy="1863090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4047" y="4713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7600" y="1041458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51191" y="709948"/>
            <a:ext cx="101517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磁场：在磁体周围空间存在一种看不见、摸不着的特殊物质。我们把这种特殊物质叫作磁场。磁场对放入其中的磁性物体有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的作用，这是磁场的基本性质。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磁感线：为了形象地描述磁场，常用一些带箭头的曲线将小磁针的排列情况画出来。这样的曲线叫作磁感线，如图所示。磁感线上某一点的切线方向(即放在该点小磁针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极的指向)，就是该点的磁场方向。 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0481" y="1896494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2445" y="4117975"/>
            <a:ext cx="963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-2147482366" descr="WL1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212850" y="4672330"/>
            <a:ext cx="7864475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流程图: 终止 1">
            <a:hlinkClick r:id="rId3" action="ppaction://hlinksldjump"/>
          </p:cNvPr>
          <p:cNvSpPr/>
          <p:nvPr/>
        </p:nvSpPr>
        <p:spPr>
          <a:xfrm>
            <a:off x="9399536" y="5093843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2820" y="1003935"/>
            <a:ext cx="996378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地磁场：地球本身相当于一个巨大的磁体，地球周围空间存在的磁场叫作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地磁场。指南针沿南北指向就是受地磁场作用的结果。如图所示地磁北极应该在地理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极附近，地磁南极应该在地理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极附近。地理的两极和地磁场的两极并不完全重合。 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 descr="捕获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2575" y="3406140"/>
            <a:ext cx="3540760" cy="29508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08375" y="2204085"/>
            <a:ext cx="832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434070" y="2204085"/>
            <a:ext cx="1522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流程图: 终止 3">
            <a:hlinkClick r:id="rId2" action="ppaction://hlinksldjump"/>
          </p:cNvPr>
          <p:cNvSpPr/>
          <p:nvPr/>
        </p:nvSpPr>
        <p:spPr>
          <a:xfrm>
            <a:off x="9084679" y="524218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41400" y="1699895"/>
          <a:ext cx="10261600" cy="6137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725"/>
                <a:gridCol w="3016885"/>
                <a:gridCol w="2785110"/>
                <a:gridCol w="3357880"/>
              </a:tblGrid>
              <a:tr h="810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电流的磁效应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磁场对电流的作用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电磁感应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发现者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奥斯特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法拉第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792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实验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905" y="3416300"/>
            <a:ext cx="2457450" cy="19062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740" y="3430905"/>
            <a:ext cx="2371090" cy="1845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140" y="3401060"/>
            <a:ext cx="2725420" cy="1922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5200" y="1100455"/>
            <a:ext cx="6149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三种磁现象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终止 7">
            <a:hlinkClick r:id="rId4" action="ppaction://hlinksldjump"/>
          </p:cNvPr>
          <p:cNvSpPr/>
          <p:nvPr/>
        </p:nvSpPr>
        <p:spPr>
          <a:xfrm>
            <a:off x="9201519" y="582638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59155" y="1067435"/>
          <a:ext cx="10261600" cy="4259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805"/>
                <a:gridCol w="2630805"/>
                <a:gridCol w="2785110"/>
                <a:gridCol w="3357880"/>
              </a:tblGrid>
              <a:tr h="6934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电流的磁效应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磁场对电流的作用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电磁感应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内容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电流周围存在磁场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磁场对通电导体有里的作用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当闭合电路的一部分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在磁场中做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运动时，电路中就会产生电流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方向判断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安培定则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左手定则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应用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电磁铁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电动机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+mn-ea"/>
                        </a:rPr>
                        <a:t>发电机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904329" y="2413497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导体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48893" y="2967027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切割磁感线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386939" y="570954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3071" y="725188"/>
            <a:ext cx="101517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通电螺线管的外部磁场大致相当于一个条形磁铁的磁场，它两端的磁极性质跟螺线管中的电流方向有关，可以用安培定则来判断。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安培定则(右手螺旋定则)：用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握住螺线管，让四指弯曲且与螺线管中的电流方向一致，则大拇指所指的那端是通电螺线管的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 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电磁铁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电磁铁：在通电螺线管内插入铁芯，可以做成电磁铁。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特点：电磁铁磁性的有无可以由通、断电路来控制。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线圈匝数越多，电流越大，电磁铁的磁性越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电磁铁的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极以及它周围的磁场方向是由通电电流的方向决定的。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应用：电磁铁实际用途很多，最直接的应用是电磁起重机和电磁继电器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7221" y="196600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右手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9718" y="248685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4761" y="4643083"/>
            <a:ext cx="736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流程图: 终止 5">
            <a:hlinkClick r:id="rId1" action="ppaction://hlinksldjump"/>
          </p:cNvPr>
          <p:cNvSpPr/>
          <p:nvPr/>
        </p:nvSpPr>
        <p:spPr>
          <a:xfrm>
            <a:off x="10612755" y="3041015"/>
            <a:ext cx="721995" cy="195643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维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72988" y="1663648"/>
          <a:ext cx="9825355" cy="369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68"/>
                <a:gridCol w="4063032"/>
                <a:gridCol w="4034118"/>
              </a:tblGrid>
              <a:tr h="56959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直流电动机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交流发电机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</a:tr>
              <a:tr h="181797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原理图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119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工作原理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通电线圈在磁场中受力转动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电磁感应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75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能量转化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能转化为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能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能转化为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能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896" y="2449826"/>
            <a:ext cx="1944054" cy="16484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817" y="2404875"/>
            <a:ext cx="1944054" cy="169359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11475" y="4874311"/>
            <a:ext cx="9392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1317" y="4889551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06401" y="4874311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06305" y="4874260"/>
            <a:ext cx="70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3175" y="1127760"/>
            <a:ext cx="5068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电动机和发电机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流程图: 终止 3">
            <a:hlinkClick r:id="rId3" action="ppaction://hlinksldjump"/>
          </p:cNvPr>
          <p:cNvSpPr/>
          <p:nvPr/>
        </p:nvSpPr>
        <p:spPr>
          <a:xfrm>
            <a:off x="9142464" y="583654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0423" y="1902254"/>
            <a:ext cx="954598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二、电磁波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产生：变化的电流能在周围的空间产生电磁波，光是电磁波。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传播：电磁波既可以在介质中传播，也可以在真空中传播，在真空中传播的速度是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__________m/s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。电视机、手机、通信卫星等都是通过电磁波传递信息的。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6135" y="3685847"/>
            <a:ext cx="1326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3</a:t>
            </a: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en-US" altLang="zh-CN" sz="2400" kern="1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8</a:t>
            </a:r>
            <a:endParaRPr lang="zh-CN" altLang="zh-CN" sz="2400" kern="1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308834" y="539776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4555" y="956310"/>
            <a:ext cx="7909560" cy="645795"/>
            <a:chOff x="3297" y="1732"/>
            <a:chExt cx="12456" cy="1017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2" action="ppaction://hlinksldjump"/>
            </p:cNvPr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实验突破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9475" y="2468880"/>
            <a:ext cx="101136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探究通电螺线管外部磁场分布的实验中。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2" name="组合 80901"/>
          <p:cNvGrpSpPr/>
          <p:nvPr/>
        </p:nvGrpSpPr>
        <p:grpSpPr>
          <a:xfrm>
            <a:off x="879475" y="1862455"/>
            <a:ext cx="9642476" cy="606424"/>
            <a:chOff x="302" y="897"/>
            <a:chExt cx="6074" cy="382"/>
          </a:xfrm>
        </p:grpSpPr>
        <p:grpSp>
          <p:nvGrpSpPr>
            <p:cNvPr id="23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5" name="图片 80903" descr="LS考点带序号二字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dist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探究通电螺线管外部的磁场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年未考，课标要求)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560" y="3789680"/>
            <a:ext cx="1861185" cy="18611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2670" y="3848735"/>
            <a:ext cx="2170430" cy="186817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471087" y="583894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altLang="en-US" dirty="0"/>
              <a:t>图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153525" y="3848735"/>
            <a:ext cx="2094230" cy="1863090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4" name="流程图: 终止 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5" name="流程图: 摘录 4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4047" y="4713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86422" y="1647835"/>
          <a:ext cx="11019155" cy="413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磁体和磁极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磁体的磁性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磁极间的相互作用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653"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磁体周围存在磁场、磁场具有方向性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654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地磁场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653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电流周围存在磁场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磁场对电流的作用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磁场对通电导体的作用力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直流电动机的工作原理和能量转化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500135" y="860858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83285" y="770890"/>
            <a:ext cx="105632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用铜导线穿过一块硬板绕成螺线管，将小磁针放在硬板的不同位置，如图甲所示，给螺线管通电。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闭合开关，发现小磁针发生了偏转；断开开关，小磁针又回到原位；此现象说明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实验中可通过观察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判断通电螺线管的磁极；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在嵌入螺线管的硬板上均匀撒些细铁屑，通电后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填写操作方法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硬板，细铁屑的排列如图乙所示，由此可以判断，通电螺线管外部的磁场分布与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磁体周围的磁场分布是相似的；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实验过程中，把电池的正负极对调，这样操作是为了研究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是否有关。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3082" y="2529064"/>
            <a:ext cx="461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通电螺线管周围存在磁场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70948" y="2929558"/>
            <a:ext cx="383275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小磁针静止时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N(S)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极的指向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37866" y="3646591"/>
            <a:ext cx="1706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轻敲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64825" y="4168140"/>
            <a:ext cx="948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条形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077" y="5794742"/>
            <a:ext cx="3545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通电螺线管外部磁场方向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29930" y="5810360"/>
            <a:ext cx="1569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电流方向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43535" y="1785718"/>
            <a:ext cx="101136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提出问题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在“探究产生感应电流的条件”实验中，小明组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装了如图所示电路。闭合开关后，进行了实验操作，请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回答下列问题：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保持蹄形磁铁静止，当金属棒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向右运动时，灵敏电流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计的指针发生偏转，当使金属棒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运动加快时，指针偏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转的角度增大。针对这一实验现象，请你提出一个可探究的科学问题：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2" name="组合 80901"/>
          <p:cNvGrpSpPr/>
          <p:nvPr/>
        </p:nvGrpSpPr>
        <p:grpSpPr>
          <a:xfrm>
            <a:off x="965200" y="1133449"/>
            <a:ext cx="9642476" cy="606424"/>
            <a:chOff x="302" y="897"/>
            <a:chExt cx="6074" cy="382"/>
          </a:xfrm>
        </p:grpSpPr>
        <p:grpSp>
          <p:nvGrpSpPr>
            <p:cNvPr id="23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5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dist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探究产生感应电流的条件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2016.33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433517" y="4867222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957111" y="5695039"/>
            <a:ext cx="872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金属棒中感应电流的大小与它切割磁感线的速度有什么关系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57" descr="WL2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597900" y="2718435"/>
            <a:ext cx="3005455" cy="2058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688975" y="1218703"/>
            <a:ext cx="108407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用如图所示的装置“探究产生感应电流的条件”。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实验中，观察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判断电路中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是否有感应电流；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闭合开关，若导体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不动，左右移动磁体，电路中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选填“有”或“无”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感应电流；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该实验的结论是：闭合电路的一部分导体，在磁场中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运动时，导体中就会产生感应电流；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如果将灵敏电流计换成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，可以探究磁场对通电导体的作用。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39099" y="4789089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4958" y="2461896"/>
            <a:ext cx="3750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灵敏电流计指针是否偏转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560" y="4140206"/>
            <a:ext cx="3750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0376" y="5195906"/>
            <a:ext cx="3750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切割磁感线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79664" y="5745977"/>
            <a:ext cx="3750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56" descr="WL36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67725" y="2461895"/>
            <a:ext cx="3061970" cy="207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61695" y="744398"/>
            <a:ext cx="108407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实验设计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在“探究产生感应电流的条件”的实验中，小刚连接好如图所示的装置后，闭合开关，左右摆动矩形线框，发现灵敏电流计的指针有偏转，于是认为：只要闭合回路的一部分导体在磁场中运动，导体中就会产生感应电流。只使用图中的器材，可以证明他的结论是错误的。请简述你设计的实验步骤和观察到的现象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905" y="4024715"/>
            <a:ext cx="795807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实验步骤：将线圈沿竖直方向上下运动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或沿线圈底边所在直线方向前后运动，或沿任意不切割磁感线的方向运动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实验现象：导体没有进行切割磁感线运动，导体中不会有感应电流，电流计指针无偏转。说明小刚的结论不正确。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67081" y="5962235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例</a:t>
            </a:r>
            <a:r>
              <a:rPr lang="en-US" altLang="zh-CN" dirty="0"/>
              <a:t>3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pic>
        <p:nvPicPr>
          <p:cNvPr id="2" name="图片 -2147482350" descr="WL2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82685" y="4159250"/>
            <a:ext cx="2363470" cy="170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7066" y="1688944"/>
            <a:ext cx="104889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实验评估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在“探究感应电流产生的条件”实验中，小王发现每次电流表指针的偏转角度不相同，于是他对影响感应电流大小的因素作出了以下几种猜想：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猜想一：与导体切割磁感线运动的速度大小有关；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猜想二：与磁场的强弱有关；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猜想三：与导体上线圈的匝数有关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2519" y="536360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pic>
        <p:nvPicPr>
          <p:cNvPr id="2" name="图片 -2147482349" descr="WL2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696835" y="3489325"/>
            <a:ext cx="2525395" cy="1729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75553" y="1586684"/>
            <a:ext cx="108407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为了验证猜想三，他设计的方案是：闭合开关，分别让两个匝数不同的线圈，在如图所示的磁场中水平向左运动，观察电流表指针的偏转角度。请对此方案作出评价，指出存在的主要问题是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；请你说出小王最终如何判断猜想三是否正确？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_______________________________________________________________________________________________________________________________________________________________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2131" y="2806172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没有说明控制切割磁感线的速度相同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378" y="3746195"/>
            <a:ext cx="10649069" cy="1667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改变线圈匝数，观察电流表指针偏转的角度；比较两次指针的偏转角度，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若相差不大，说明感应电流大小与线圈匝数无关；若相差明显，说明感应电流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大小与线圈匝数有关。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001873" y="232377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磁极的判断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99956" y="3180905"/>
            <a:ext cx="1076601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(北京中考真题组合)判断下列说法的正误：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)磁悬浮列车能够悬浮是利用了磁极间的相互作用(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)地磁的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极在地理的北极附近(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)改变电磁铁中电流的大小可以改变电磁铁的南、北极(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7405" y="3885565"/>
            <a:ext cx="789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27885" y="123825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144385" y="4424680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44150" y="5027295"/>
            <a:ext cx="915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770" y="1135520"/>
            <a:ext cx="1020327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在条形磁铁四周放置的小磁针静止时的指向如图所示，图中小磁针涂黑的一端为它的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极，由此可以判断出条形磁铁的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S”)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1778" y="235809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24309" y="581021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pic>
        <p:nvPicPr>
          <p:cNvPr id="2" name="图片 -2147482342" descr="WL36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657725" y="3043555"/>
            <a:ext cx="2515870" cy="261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769" y="1135520"/>
            <a:ext cx="10750701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根据如图所示的电流方向，判断通电螺线管的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S”)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如图所示，虚线框内画出了通电螺线管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端，通电螺线管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端以及小磁针在各位置上静止时的指向。图中小磁针涂黑的一端为小磁针的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极，由此可以判断出通电螺线管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S”)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1800" y="176599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1796" y="5642715"/>
            <a:ext cx="352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8616" y="4076739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138354" y="407673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altLang="en-US" dirty="0"/>
              <a:t>图</a:t>
            </a:r>
            <a:endParaRPr lang="zh-CN" altLang="en-US" dirty="0"/>
          </a:p>
        </p:txBody>
      </p:sp>
      <p:pic>
        <p:nvPicPr>
          <p:cNvPr id="2" name="图片 -2147482341" descr="WL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005965" y="2594610"/>
            <a:ext cx="2833370" cy="1482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40" descr="WL8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6313805" y="2227580"/>
            <a:ext cx="2644775" cy="1849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577" y="1925619"/>
            <a:ext cx="103168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(北京中考真题组合)判断下列说法的正误：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)将能自由转动的小磁针放在磁场中的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点，小磁针静止时，小磁针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极所指的方向就是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点磁场的方向(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)奥斯特发现了通电导体周围存在磁场(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)导体中的电流一定会产生磁场(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)地磁场的磁感线是真实存在的(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)指南针能指南是由于地磁场对指南针磁极有力的作用(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1790" y="3179445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0755" y="1351280"/>
            <a:ext cx="9835515" cy="598170"/>
            <a:chOff x="1282" y="5653"/>
            <a:chExt cx="15489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5026" y="5771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磁场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328660" y="370078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89190" y="4344035"/>
            <a:ext cx="1047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43470" y="4834890"/>
            <a:ext cx="970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99395" y="5356225"/>
            <a:ext cx="847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86422" y="1815475"/>
          <a:ext cx="11019155" cy="3799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电磁感应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电磁感应现象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交流发电机的工作原理和能量转化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电磁波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光是电磁波，电磁波在真空中的传播速度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电磁波可以进行信息传递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 gridSpan="4"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基本技能细目：</a:t>
                      </a:r>
                      <a:r>
                        <a:rPr lang="zh-CN" alt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会用右手螺旋定则判断通电螺线管的磁极或电流方向</a:t>
                      </a:r>
                      <a:endParaRPr lang="zh-CN" altLang="en-US" sz="24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5146" y="2127567"/>
            <a:ext cx="10275623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)磁场中某点的磁场方向是由放在该点的小磁针决定的(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)磁场是由磁感线组成的(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)磁场对放入其中的小磁针一定有力的作用(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)导体中的负电荷在做定向移动时一定产生磁场(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)通电螺线管能够产生磁场(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5595" y="2343150"/>
            <a:ext cx="662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5590" y="2803525"/>
            <a:ext cx="677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79535" y="3328035"/>
            <a:ext cx="692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9140" y="3925570"/>
            <a:ext cx="846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29780" y="4528185"/>
            <a:ext cx="723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8204" y="1358752"/>
            <a:ext cx="998668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若假想地磁场是由地球内部一块大磁铁产生的，如图所示的四个示意图中，能合理描述这块大磁铁的是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34380" y="202733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-2147482338" descr="WL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417445" y="2830830"/>
            <a:ext cx="6783705" cy="2569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6703" y="872488"/>
            <a:ext cx="10679837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某同学研究电流产生的磁场，闭合开关前，小磁针的指向如图甲所示：闭合开关，小磁针的偏转情况如图乙中箭头所示：只改变电流方向，再次进行实验，小磁针的偏转情况如图丙中箭头所示。下列结论中合理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由甲、乙两图可得电流可以产生磁场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由甲、乙两图可得电流产生的磁场的方向与电流方向有关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由乙、丙两图可得电流产生的磁场的强弱与电流大小有关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由乙、丙两图可得电流产生的磁场的方向与电流方向有关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4095" y="2663825"/>
            <a:ext cx="862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37" descr="WL36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732530" y="2814955"/>
            <a:ext cx="4948555" cy="1423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2562" y="705595"/>
            <a:ext cx="1067983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在验证电流产生磁场的实验中，小东连接了如图所示的实验电路。他把小磁针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图中没有画出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放在直导线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的正下方，闭合开关后，发现小磁针指向不发生变化。经检查，各元件完好，电路连接无故障。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请你猜想小磁针指向不发生变化的原因是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写出检验你的猜想是否正确的方法：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______________________________________________________________________________________________________________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9734" y="2485839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小磁针与直导线距离太远。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2562" y="2892017"/>
            <a:ext cx="111556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使小磁针尽量靠近直导线，小磁针静止时，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给直导线通电，观察小磁针指向是否变化。若小磁针指向变化，说明猜想正确；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若小磁针指向不变化，说明猜想错误。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36" descr="WL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38980" y="4645025"/>
            <a:ext cx="3406140" cy="1802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401695" y="617029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577" y="1773219"/>
            <a:ext cx="103168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(2016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在探究产生感应电流的条件时，小东采用了如图所示的实验装置。闭合开关后，小东左右移动金属棒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，均未发现电流表的指针发生偏转。经检查，全部实验器材均无故障且连接无误。请你猜想电流表指针不偏转的原因是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，写出检验猜想的方法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1955" y="3541605"/>
            <a:ext cx="672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感应电流太小，而电流表的量程太大，无法显示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0755" y="1107440"/>
            <a:ext cx="9835515" cy="598170"/>
            <a:chOff x="1282" y="5653"/>
            <a:chExt cx="15489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5026" y="5771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探究产生感应电流的条件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2016.33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61377" y="3948739"/>
            <a:ext cx="10105827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将电流表换成灵敏电流计，再闭合开关，重复相同的操作，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观察指针是否偏转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-2147482334" descr="WL1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913630" y="4596130"/>
            <a:ext cx="2364740" cy="1721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013325" y="6194425"/>
            <a:ext cx="25927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82675" y="1595120"/>
            <a:ext cx="9835515" cy="598170"/>
            <a:chOff x="1282" y="5653"/>
            <a:chExt cx="15489" cy="942"/>
          </a:xfrm>
        </p:grpSpPr>
        <p:sp>
          <p:nvSpPr>
            <p:cNvPr id="13" name="文本框 80905"/>
            <p:cNvSpPr txBox="1"/>
            <p:nvPr/>
          </p:nvSpPr>
          <p:spPr>
            <a:xfrm>
              <a:off x="5026" y="5771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电磁现象综合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66800" y="2365481"/>
            <a:ext cx="103168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电流周围存在磁场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磁感线是真实存在的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电动机能够把电能转化为机械能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只要导体在磁场中做切割磁感线运动，就会产生感应电流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85100" y="2533015"/>
            <a:ext cx="1477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0937" y="1895139"/>
            <a:ext cx="103168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用磁感线可以描述磁场的强弱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只要导体在磁场中运动，该导体中就会产生感应电流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通电导体产生的磁场的方向与通过该导体的电流方向有关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利用撒在磁体周围的铁屑可以判断该磁体周围各点的磁场方向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7960" y="2037080"/>
            <a:ext cx="107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7255" y="1436370"/>
            <a:ext cx="711581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门头沟一模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如图所示，下列说法正确的是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  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甲图可以说明磁场对通电线圈有力的作用，利用其原理制成了发电机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乙图中的实验可以证明“磁能生电”，是机械能转化为电能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丙图中的实验可以证明电流周围存在磁场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丁图中闭合开关，调节滑动变阻器滑片的位置，可以改变电磁铁磁性的强弱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7961" y="2118258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31" descr="WL1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25485" y="2403475"/>
            <a:ext cx="3282315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325485" y="5435600"/>
            <a:ext cx="3009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62355" y="943610"/>
            <a:ext cx="2370455" cy="525145"/>
            <a:chOff x="12542" y="4361"/>
            <a:chExt cx="3733" cy="827"/>
          </a:xfrm>
        </p:grpSpPr>
        <p:pic>
          <p:nvPicPr>
            <p:cNvPr id="8" name="图片 7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8894" y="1628140"/>
            <a:ext cx="1031684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(2015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收音机、电视机、手机都是利用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波进行远程信息传递的。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(2016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生活在电磁波的海洋中，当需要防止电磁波干扰时，通常用金属壳将电磁波与需加以屏蔽的区域隔开，避免电磁波进入，这种做法就是电磁屏蔽。中国科技馆有一个金属小屋，侧面的大窗上镶嵌着一块电磁屏蔽玻璃，如图所示。请你自选器材设计一个实验，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检验这块电磁屏蔽玻璃是否能够屏蔽电磁波。写出实验步骤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和判断方法。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99342" y="176466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0755" y="909320"/>
            <a:ext cx="9835515" cy="598170"/>
            <a:chOff x="1282" y="5653"/>
            <a:chExt cx="15489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5026" y="5771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电磁波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2016.36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2015.21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4211" y="4331404"/>
            <a:ext cx="1252059" cy="18883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44211" y="621975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altLang="en-US" dirty="0"/>
              <a:t>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0395" y="2160568"/>
            <a:ext cx="9682480" cy="2861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实验步骤及判断方法：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将一正常完好的手机放于屏蔽玻璃之外，用另一个手机拨打该手机，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手机能够正常接收信号。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将该手机放于屏蔽玻璃内，再次拨打该手机，若手机能收到信号，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说明该屏蔽玻璃无效；若不能正常接收信号，说明屏蔽玻璃有效。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1455" y="1617442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50115" y="4697258"/>
            <a:ext cx="255143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P116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P123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20.1-10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P139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988008" y="2047085"/>
            <a:ext cx="6139546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命题点：地磁场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小明同学用橡皮和大头针制作底座，把两根缝衣针磁化后，穿过按扣的两个孔，放在底座的针尖上，就制成了一个如图所示的指南针。指南针能指南北，说明地球周围存在着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。该指南针静止后， 针尖指向南方，则针尖是指南针的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 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N”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或“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”)极。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6579" y="48576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磁场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04605" y="5477510"/>
            <a:ext cx="71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578" y="2616913"/>
            <a:ext cx="2989514" cy="1856392"/>
          </a:xfrm>
          <a:prstGeom prst="rect">
            <a:avLst/>
          </a:prstGeom>
        </p:spPr>
      </p:pic>
      <p:grpSp>
        <p:nvGrpSpPr>
          <p:cNvPr id="45062" name="组合 61"/>
          <p:cNvGrpSpPr/>
          <p:nvPr/>
        </p:nvGrpSpPr>
        <p:grpSpPr>
          <a:xfrm>
            <a:off x="3086259" y="817969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89579" y="3579581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P125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12-28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793750" y="4028440"/>
            <a:ext cx="104736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命题点：电磁铁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如图所示是用一根导线和一枚铁钉制成的电磁铁，它是利用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工作的，线圈匝数越多，吸引回形针的数目越多，说明电磁铁的磁性越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55107" y="47296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电流的磁效应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08774" y="5236562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强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73" descr="WL35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655695" y="1286510"/>
            <a:ext cx="4749800" cy="2292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52268" y="3306918"/>
            <a:ext cx="263904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P137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20.4-9)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868458" y="3973069"/>
            <a:ext cx="1060748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命题点：电磁现象的辨识及解释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如图甲所示的是扬声器的示意图，当线圈中通入携带声音信息、时刻变化的电流时，纸盆就会发出声音，这利用的原理是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；图乙是探究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现象的装置，利用此原理人们发明了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4411" y="5187513"/>
            <a:ext cx="4739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通电导体在磁场中受力的作用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9188" y="57186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电磁感应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0545" y="3329018"/>
            <a:ext cx="609600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P138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20.5-1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49278" y="573761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发电机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-2147482372" descr="秀21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724785" y="1216025"/>
            <a:ext cx="1885950" cy="1942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371" descr="秀211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6526530" y="1562735"/>
            <a:ext cx="2264410" cy="1445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10370" y="2784360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P142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20.5-11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968375" y="3362325"/>
            <a:ext cx="103187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命题点：电磁现象的辨识及解释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如图所示是动圈式话筒构造示意图，当对着话筒说话时，声音使膜片带动线圈一起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，产生随着声音的变化而变化的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，经放大后，再通过扬声器还原成声音。与动圈式话筒原理相似的是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选填“电动机”或“发电机”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，是利用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原理制成的。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4705" y="4588529"/>
            <a:ext cx="1554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振动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3805" y="4562475"/>
            <a:ext cx="2044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电流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94432" y="513999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发电机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28724" y="56865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电磁感应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-2147482370" descr="WL35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713480" y="1358900"/>
            <a:ext cx="4765040" cy="130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7051" y="4555374"/>
            <a:ext cx="33650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P132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20.3-9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P128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P152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80230" y="2278380"/>
            <a:ext cx="7035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命题点：电磁铁的特点及应用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如图是学校电铃的工作电路示意图，它是利用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来工作的；闭合开关，当小锤敲打铃碗时，电磁铁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(选填“有”或“没有”)磁性。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41032" y="3504180"/>
            <a:ext cx="261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电流的磁效应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7206" y="4035721"/>
            <a:ext cx="181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没有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69" descr="WL35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99490" y="2278380"/>
            <a:ext cx="3067685" cy="1944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22904" y="3013796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P132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20.3-10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932815" y="3512185"/>
            <a:ext cx="104273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命题点：电磁铁的特点及应用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巨磁电阻(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GMR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)在磁场中，电阻会随着磁场的增大而急剧减小，如图所示是用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GMR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组成的电路图，若开关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均闭合，滑动变阻器的滑片向左移动，电磁铁的右端是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极，指示灯的亮度将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(选填“变亮”或“变暗”)。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92805" y="5305425"/>
            <a:ext cx="859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S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7890" y="5289883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变亮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68" descr="WL35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06240" y="1170305"/>
            <a:ext cx="4186555" cy="1794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7329</Words>
  <Application>WPS 演示</Application>
  <PresentationFormat>宽屏</PresentationFormat>
  <Paragraphs>679</Paragraphs>
  <Slides>39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方正粗黑宋简体</vt:lpstr>
      <vt:lpstr>Courier New</vt:lpstr>
      <vt:lpstr>楷体_GB2312</vt:lpstr>
      <vt:lpstr>新宋体</vt:lpstr>
      <vt:lpstr>Calibri</vt:lpstr>
      <vt:lpstr>仿宋</vt:lpstr>
      <vt:lpstr>123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110</cp:revision>
  <dcterms:created xsi:type="dcterms:W3CDTF">2019-08-13T03:54:00Z</dcterms:created>
  <dcterms:modified xsi:type="dcterms:W3CDTF">2019-11-15T14:52:20Z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